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21" r:id="rId2"/>
    <p:sldId id="339" r:id="rId3"/>
    <p:sldId id="399" r:id="rId4"/>
    <p:sldId id="398" r:id="rId5"/>
    <p:sldId id="401" r:id="rId6"/>
    <p:sldId id="402" r:id="rId7"/>
    <p:sldId id="403" r:id="rId8"/>
    <p:sldId id="400" r:id="rId9"/>
    <p:sldId id="404" r:id="rId10"/>
    <p:sldId id="383" r:id="rId11"/>
    <p:sldId id="357" r:id="rId12"/>
    <p:sldId id="388" r:id="rId13"/>
    <p:sldId id="385" r:id="rId14"/>
    <p:sldId id="387" r:id="rId15"/>
    <p:sldId id="389" r:id="rId16"/>
    <p:sldId id="390" r:id="rId17"/>
    <p:sldId id="386" r:id="rId18"/>
    <p:sldId id="391" r:id="rId19"/>
    <p:sldId id="392" r:id="rId20"/>
    <p:sldId id="384" r:id="rId21"/>
    <p:sldId id="405" r:id="rId22"/>
    <p:sldId id="406" r:id="rId23"/>
    <p:sldId id="393" r:id="rId24"/>
    <p:sldId id="394" r:id="rId25"/>
    <p:sldId id="395" r:id="rId26"/>
    <p:sldId id="407" r:id="rId27"/>
    <p:sldId id="408" r:id="rId28"/>
    <p:sldId id="409" r:id="rId29"/>
    <p:sldId id="369" r:id="rId30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A41CA2-DD57-4CE5-A162-67850AE16DAB}" v="11" dt="2024-12-03T10:33:43.5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3792" autoAdjust="0"/>
  </p:normalViewPr>
  <p:slideViewPr>
    <p:cSldViewPr snapToGrid="0">
      <p:cViewPr varScale="1">
        <p:scale>
          <a:sx n="107" d="100"/>
          <a:sy n="107" d="100"/>
        </p:scale>
        <p:origin x="50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ерешкова Ольга Анатоліївна" userId="31e93504-ac5e-41f7-b0e4-9e077318d447" providerId="ADAL" clId="{C9A41CA2-DD57-4CE5-A162-67850AE16DAB}"/>
    <pc:docChg chg="undo custSel addSld modSld">
      <pc:chgData name="Терешкова Ольга Анатоліївна" userId="31e93504-ac5e-41f7-b0e4-9e077318d447" providerId="ADAL" clId="{C9A41CA2-DD57-4CE5-A162-67850AE16DAB}" dt="2024-12-03T10:33:51.605" v="824" actId="14100"/>
      <pc:docMkLst>
        <pc:docMk/>
      </pc:docMkLst>
      <pc:sldChg chg="modSp mod">
        <pc:chgData name="Терешкова Ольга Анатоліївна" userId="31e93504-ac5e-41f7-b0e4-9e077318d447" providerId="ADAL" clId="{C9A41CA2-DD57-4CE5-A162-67850AE16DAB}" dt="2024-12-03T08:50:40.848" v="78" actId="108"/>
        <pc:sldMkLst>
          <pc:docMk/>
          <pc:sldMk cId="3183618461" sldId="357"/>
        </pc:sldMkLst>
        <pc:spChg chg="mod">
          <ac:chgData name="Терешкова Ольга Анатоліївна" userId="31e93504-ac5e-41f7-b0e4-9e077318d447" providerId="ADAL" clId="{C9A41CA2-DD57-4CE5-A162-67850AE16DAB}" dt="2024-12-03T08:45:54.168" v="75" actId="1076"/>
          <ac:spMkLst>
            <pc:docMk/>
            <pc:sldMk cId="3183618461" sldId="357"/>
            <ac:spMk id="9" creationId="{76B5E64D-D5C4-4486-AC3B-BF3BADD4D24D}"/>
          </ac:spMkLst>
        </pc:spChg>
        <pc:spChg chg="mod">
          <ac:chgData name="Терешкова Ольга Анатоліївна" userId="31e93504-ac5e-41f7-b0e4-9e077318d447" providerId="ADAL" clId="{C9A41CA2-DD57-4CE5-A162-67850AE16DAB}" dt="2024-12-03T08:50:40.848" v="78" actId="108"/>
          <ac:spMkLst>
            <pc:docMk/>
            <pc:sldMk cId="3183618461" sldId="357"/>
            <ac:spMk id="11" creationId="{24D2A921-A706-491C-A457-B9FC6D15EF4B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8:44:30.579" v="73" actId="20577"/>
        <pc:sldMkLst>
          <pc:docMk/>
          <pc:sldMk cId="386837577" sldId="383"/>
        </pc:sldMkLst>
        <pc:spChg chg="mod">
          <ac:chgData name="Терешкова Ольга Анатоліївна" userId="31e93504-ac5e-41f7-b0e4-9e077318d447" providerId="ADAL" clId="{C9A41CA2-DD57-4CE5-A162-67850AE16DAB}" dt="2024-12-03T08:44:30.579" v="73" actId="20577"/>
          <ac:spMkLst>
            <pc:docMk/>
            <pc:sldMk cId="386837577" sldId="383"/>
            <ac:spMk id="7" creationId="{00000000-0000-0000-0000-000000000000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9:06:32.183" v="84" actId="1076"/>
        <pc:sldMkLst>
          <pc:docMk/>
          <pc:sldMk cId="4017248013" sldId="384"/>
        </pc:sldMkLst>
        <pc:spChg chg="mod">
          <ac:chgData name="Терешкова Ольга Анатоліївна" userId="31e93504-ac5e-41f7-b0e4-9e077318d447" providerId="ADAL" clId="{C9A41CA2-DD57-4CE5-A162-67850AE16DAB}" dt="2024-12-03T09:06:32.183" v="84" actId="1076"/>
          <ac:spMkLst>
            <pc:docMk/>
            <pc:sldMk cId="4017248013" sldId="384"/>
            <ac:spMk id="8" creationId="{5DF640E0-E277-44CA-8D03-84A938E39C9E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9:03:06.103" v="82" actId="14100"/>
        <pc:sldMkLst>
          <pc:docMk/>
          <pc:sldMk cId="2487330320" sldId="387"/>
        </pc:sldMkLst>
        <pc:spChg chg="mod">
          <ac:chgData name="Терешкова Ольга Анатоліївна" userId="31e93504-ac5e-41f7-b0e4-9e077318d447" providerId="ADAL" clId="{C9A41CA2-DD57-4CE5-A162-67850AE16DAB}" dt="2024-12-03T09:03:06.103" v="82" actId="14100"/>
          <ac:spMkLst>
            <pc:docMk/>
            <pc:sldMk cId="2487330320" sldId="387"/>
            <ac:spMk id="13" creationId="{1FFB55F1-BE09-4363-AE39-850BEEE006FC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9:01:45.660" v="81" actId="108"/>
        <pc:sldMkLst>
          <pc:docMk/>
          <pc:sldMk cId="1985616655" sldId="388"/>
        </pc:sldMkLst>
        <pc:spChg chg="mod">
          <ac:chgData name="Терешкова Ольга Анатоліївна" userId="31e93504-ac5e-41f7-b0e4-9e077318d447" providerId="ADAL" clId="{C9A41CA2-DD57-4CE5-A162-67850AE16DAB}" dt="2024-12-03T09:01:45.660" v="81" actId="108"/>
          <ac:spMkLst>
            <pc:docMk/>
            <pc:sldMk cId="1985616655" sldId="388"/>
            <ac:spMk id="12" creationId="{9846B799-B7A7-B4D5-55C4-D5C3AE800953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9:05:12.055" v="83" actId="1076"/>
        <pc:sldMkLst>
          <pc:docMk/>
          <pc:sldMk cId="487267789" sldId="391"/>
        </pc:sldMkLst>
        <pc:spChg chg="mod">
          <ac:chgData name="Терешкова Ольга Анатоліївна" userId="31e93504-ac5e-41f7-b0e4-9e077318d447" providerId="ADAL" clId="{C9A41CA2-DD57-4CE5-A162-67850AE16DAB}" dt="2024-12-03T09:05:12.055" v="83" actId="1076"/>
          <ac:spMkLst>
            <pc:docMk/>
            <pc:sldMk cId="487267789" sldId="391"/>
            <ac:spMk id="7" creationId="{40F5E672-A4BD-4311-868F-FCA2FD16FD58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8:16:56.448" v="4" actId="115"/>
        <pc:sldMkLst>
          <pc:docMk/>
          <pc:sldMk cId="3558471" sldId="398"/>
        </pc:sldMkLst>
        <pc:spChg chg="mod">
          <ac:chgData name="Терешкова Ольга Анатоліївна" userId="31e93504-ac5e-41f7-b0e4-9e077318d447" providerId="ADAL" clId="{C9A41CA2-DD57-4CE5-A162-67850AE16DAB}" dt="2024-12-03T08:16:56.448" v="4" actId="115"/>
          <ac:spMkLst>
            <pc:docMk/>
            <pc:sldMk cId="3558471" sldId="398"/>
            <ac:spMk id="9" creationId="{3E1E69ED-266A-405E-0335-E72E9FE4C1B5}"/>
          </ac:spMkLst>
        </pc:spChg>
      </pc:sldChg>
      <pc:sldChg chg="addSp modSp mod">
        <pc:chgData name="Терешкова Ольга Анатоліївна" userId="31e93504-ac5e-41f7-b0e4-9e077318d447" providerId="ADAL" clId="{C9A41CA2-DD57-4CE5-A162-67850AE16DAB}" dt="2024-12-03T08:14:31.823" v="1" actId="1076"/>
        <pc:sldMkLst>
          <pc:docMk/>
          <pc:sldMk cId="3836277345" sldId="399"/>
        </pc:sldMkLst>
        <pc:spChg chg="add mod">
          <ac:chgData name="Терешкова Ольга Анатоліївна" userId="31e93504-ac5e-41f7-b0e4-9e077318d447" providerId="ADAL" clId="{C9A41CA2-DD57-4CE5-A162-67850AE16DAB}" dt="2024-12-03T08:14:31.823" v="1" actId="1076"/>
          <ac:spMkLst>
            <pc:docMk/>
            <pc:sldMk cId="3836277345" sldId="399"/>
            <ac:spMk id="4" creationId="{B1D7A478-232A-AB9F-9412-C2ADE6CC1F1E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8:36:16.024" v="15" actId="14100"/>
        <pc:sldMkLst>
          <pc:docMk/>
          <pc:sldMk cId="1925057004" sldId="400"/>
        </pc:sldMkLst>
        <pc:spChg chg="mod">
          <ac:chgData name="Терешкова Ольга Анатоліївна" userId="31e93504-ac5e-41f7-b0e4-9e077318d447" providerId="ADAL" clId="{C9A41CA2-DD57-4CE5-A162-67850AE16DAB}" dt="2024-12-03T08:36:16.024" v="15" actId="14100"/>
          <ac:spMkLst>
            <pc:docMk/>
            <pc:sldMk cId="1925057004" sldId="400"/>
            <ac:spMk id="4" creationId="{67D65259-199C-1510-39EF-41C0DB4A9C59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8:30:03.727" v="7" actId="20577"/>
        <pc:sldMkLst>
          <pc:docMk/>
          <pc:sldMk cId="2400430896" sldId="401"/>
        </pc:sldMkLst>
        <pc:spChg chg="mod">
          <ac:chgData name="Терешкова Ольга Анатоліївна" userId="31e93504-ac5e-41f7-b0e4-9e077318d447" providerId="ADAL" clId="{C9A41CA2-DD57-4CE5-A162-67850AE16DAB}" dt="2024-12-03T08:30:03.727" v="7" actId="20577"/>
          <ac:spMkLst>
            <pc:docMk/>
            <pc:sldMk cId="2400430896" sldId="401"/>
            <ac:spMk id="3" creationId="{C03DDBDF-C30A-9433-7128-CB349D45AEE4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8:42:17.920" v="30" actId="14100"/>
        <pc:sldMkLst>
          <pc:docMk/>
          <pc:sldMk cId="1915458783" sldId="404"/>
        </pc:sldMkLst>
        <pc:spChg chg="mod">
          <ac:chgData name="Терешкова Ольга Анатоліївна" userId="31e93504-ac5e-41f7-b0e4-9e077318d447" providerId="ADAL" clId="{C9A41CA2-DD57-4CE5-A162-67850AE16DAB}" dt="2024-12-03T08:42:17.920" v="30" actId="14100"/>
          <ac:spMkLst>
            <pc:docMk/>
            <pc:sldMk cId="1915458783" sldId="404"/>
            <ac:spMk id="4" creationId="{62897226-ECBF-655A-6F60-EFCA063EC331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9:07:24.607" v="87" actId="1076"/>
        <pc:sldMkLst>
          <pc:docMk/>
          <pc:sldMk cId="3417694304" sldId="405"/>
        </pc:sldMkLst>
        <pc:spChg chg="mod">
          <ac:chgData name="Терешкова Ольга Анатоліївна" userId="31e93504-ac5e-41f7-b0e4-9e077318d447" providerId="ADAL" clId="{C9A41CA2-DD57-4CE5-A162-67850AE16DAB}" dt="2024-12-03T09:06:58.769" v="86" actId="20577"/>
          <ac:spMkLst>
            <pc:docMk/>
            <pc:sldMk cId="3417694304" sldId="405"/>
            <ac:spMk id="7" creationId="{4ADC5114-B6DE-8C34-D5BA-9428A60887B1}"/>
          </ac:spMkLst>
        </pc:spChg>
        <pc:picChg chg="mod">
          <ac:chgData name="Терешкова Ольга Анатоліївна" userId="31e93504-ac5e-41f7-b0e4-9e077318d447" providerId="ADAL" clId="{C9A41CA2-DD57-4CE5-A162-67850AE16DAB}" dt="2024-12-03T09:07:24.607" v="87" actId="1076"/>
          <ac:picMkLst>
            <pc:docMk/>
            <pc:sldMk cId="3417694304" sldId="405"/>
            <ac:picMk id="6" creationId="{614F5DDA-60F0-1350-DC25-F895E07560F2}"/>
          </ac:picMkLst>
        </pc:picChg>
      </pc:sldChg>
      <pc:sldChg chg="modSp mod">
        <pc:chgData name="Терешкова Ольга Анатоліївна" userId="31e93504-ac5e-41f7-b0e4-9e077318d447" providerId="ADAL" clId="{C9A41CA2-DD57-4CE5-A162-67850AE16DAB}" dt="2024-12-03T09:08:18.223" v="89" actId="1076"/>
        <pc:sldMkLst>
          <pc:docMk/>
          <pc:sldMk cId="2106816347" sldId="406"/>
        </pc:sldMkLst>
        <pc:spChg chg="mod">
          <ac:chgData name="Терешкова Ольга Анатоліївна" userId="31e93504-ac5e-41f7-b0e4-9e077318d447" providerId="ADAL" clId="{C9A41CA2-DD57-4CE5-A162-67850AE16DAB}" dt="2024-12-03T09:08:18.223" v="89" actId="1076"/>
          <ac:spMkLst>
            <pc:docMk/>
            <pc:sldMk cId="2106816347" sldId="406"/>
            <ac:spMk id="19" creationId="{BC774B39-EF80-4D58-0852-E58D621F0E8A}"/>
          </ac:spMkLst>
        </pc:spChg>
      </pc:sldChg>
      <pc:sldChg chg="modSp mod">
        <pc:chgData name="Терешкова Ольга Анатоліївна" userId="31e93504-ac5e-41f7-b0e4-9e077318d447" providerId="ADAL" clId="{C9A41CA2-DD57-4CE5-A162-67850AE16DAB}" dt="2024-12-03T09:12:48.854" v="92" actId="1076"/>
        <pc:sldMkLst>
          <pc:docMk/>
          <pc:sldMk cId="2220417660" sldId="408"/>
        </pc:sldMkLst>
        <pc:spChg chg="mod">
          <ac:chgData name="Терешкова Ольга Анатоліївна" userId="31e93504-ac5e-41f7-b0e4-9e077318d447" providerId="ADAL" clId="{C9A41CA2-DD57-4CE5-A162-67850AE16DAB}" dt="2024-12-03T09:12:48.854" v="92" actId="1076"/>
          <ac:spMkLst>
            <pc:docMk/>
            <pc:sldMk cId="2220417660" sldId="408"/>
            <ac:spMk id="15" creationId="{61593D6F-92E2-3AE3-DC6F-C1FEFB2F3B0D}"/>
          </ac:spMkLst>
        </pc:spChg>
      </pc:sldChg>
      <pc:sldChg chg="addSp delSp modSp add mod">
        <pc:chgData name="Терешкова Ольга Анатоліївна" userId="31e93504-ac5e-41f7-b0e4-9e077318d447" providerId="ADAL" clId="{C9A41CA2-DD57-4CE5-A162-67850AE16DAB}" dt="2024-12-03T10:33:51.605" v="824" actId="14100"/>
        <pc:sldMkLst>
          <pc:docMk/>
          <pc:sldMk cId="2034651821" sldId="409"/>
        </pc:sldMkLst>
        <pc:spChg chg="mod">
          <ac:chgData name="Терешкова Ольга Анатоліївна" userId="31e93504-ac5e-41f7-b0e4-9e077318d447" providerId="ADAL" clId="{C9A41CA2-DD57-4CE5-A162-67850AE16DAB}" dt="2024-12-03T10:21:34.151" v="803" actId="207"/>
          <ac:spMkLst>
            <pc:docMk/>
            <pc:sldMk cId="2034651821" sldId="409"/>
            <ac:spMk id="4" creationId="{182B6A60-9B4A-B71F-80D8-5F9DF9BDAE9B}"/>
          </ac:spMkLst>
        </pc:spChg>
        <pc:spChg chg="add del mod">
          <ac:chgData name="Терешкова Ольга Анатоліївна" userId="31e93504-ac5e-41f7-b0e4-9e077318d447" providerId="ADAL" clId="{C9A41CA2-DD57-4CE5-A162-67850AE16DAB}" dt="2024-12-03T10:05:27" v="623" actId="21"/>
          <ac:spMkLst>
            <pc:docMk/>
            <pc:sldMk cId="2034651821" sldId="409"/>
            <ac:spMk id="7" creationId="{9127CB03-C34F-B634-3A4A-4D8487D83947}"/>
          </ac:spMkLst>
        </pc:spChg>
        <pc:spChg chg="del">
          <ac:chgData name="Терешкова Ольга Анатоліївна" userId="31e93504-ac5e-41f7-b0e4-9e077318d447" providerId="ADAL" clId="{C9A41CA2-DD57-4CE5-A162-67850AE16DAB}" dt="2024-12-03T09:16:09.850" v="143" actId="21"/>
          <ac:spMkLst>
            <pc:docMk/>
            <pc:sldMk cId="2034651821" sldId="409"/>
            <ac:spMk id="8" creationId="{F0A6AFA5-C8CD-332C-5081-01F6710C10FE}"/>
          </ac:spMkLst>
        </pc:spChg>
        <pc:spChg chg="mod">
          <ac:chgData name="Терешкова Ольга Анатоліївна" userId="31e93504-ac5e-41f7-b0e4-9e077318d447" providerId="ADAL" clId="{C9A41CA2-DD57-4CE5-A162-67850AE16DAB}" dt="2024-12-03T10:30:34" v="807" actId="113"/>
          <ac:spMkLst>
            <pc:docMk/>
            <pc:sldMk cId="2034651821" sldId="409"/>
            <ac:spMk id="15" creationId="{123A3AFE-AD13-93D7-9124-875B61F8FAA6}"/>
          </ac:spMkLst>
        </pc:spChg>
        <pc:grpChg chg="del">
          <ac:chgData name="Терешкова Ольга Анатоліївна" userId="31e93504-ac5e-41f7-b0e4-9e077318d447" providerId="ADAL" clId="{C9A41CA2-DD57-4CE5-A162-67850AE16DAB}" dt="2024-12-03T09:16:07.011" v="142" actId="21"/>
          <ac:grpSpMkLst>
            <pc:docMk/>
            <pc:sldMk cId="2034651821" sldId="409"/>
            <ac:grpSpMk id="24" creationId="{3A45D32A-2631-66A9-2148-156E27D02A99}"/>
          </ac:grpSpMkLst>
        </pc:grpChg>
        <pc:picChg chg="add del mod modCrop">
          <ac:chgData name="Терешкова Ольга Анатоліївна" userId="31e93504-ac5e-41f7-b0e4-9e077318d447" providerId="ADAL" clId="{C9A41CA2-DD57-4CE5-A162-67850AE16DAB}" dt="2024-12-03T10:33:05.833" v="818" actId="21"/>
          <ac:picMkLst>
            <pc:docMk/>
            <pc:sldMk cId="2034651821" sldId="409"/>
            <ac:picMk id="3" creationId="{D750C76B-A037-9908-1C54-8B8604E263B0}"/>
          </ac:picMkLst>
        </pc:picChg>
        <pc:picChg chg="add mod modCrop">
          <ac:chgData name="Терешкова Ольга Анатоліївна" userId="31e93504-ac5e-41f7-b0e4-9e077318d447" providerId="ADAL" clId="{C9A41CA2-DD57-4CE5-A162-67850AE16DAB}" dt="2024-12-03T10:31:49.334" v="808" actId="1076"/>
          <ac:picMkLst>
            <pc:docMk/>
            <pc:sldMk cId="2034651821" sldId="409"/>
            <ac:picMk id="6" creationId="{7CE4B9DA-F922-03F1-2F96-EAA54A5D6FE9}"/>
          </ac:picMkLst>
        </pc:picChg>
        <pc:picChg chg="add mod ord modCrop">
          <ac:chgData name="Терешкова Ольга Анатоліївна" userId="31e93504-ac5e-41f7-b0e4-9e077318d447" providerId="ADAL" clId="{C9A41CA2-DD57-4CE5-A162-67850AE16DAB}" dt="2024-12-03T10:33:19.230" v="821" actId="14100"/>
          <ac:picMkLst>
            <pc:docMk/>
            <pc:sldMk cId="2034651821" sldId="409"/>
            <ac:picMk id="42" creationId="{86FB1757-865A-B653-F7E6-83D6EC712BB4}"/>
          </ac:picMkLst>
        </pc:picChg>
        <pc:cxnChg chg="add mod">
          <ac:chgData name="Терешкова Ольга Анатоліївна" userId="31e93504-ac5e-41f7-b0e4-9e077318d447" providerId="ADAL" clId="{C9A41CA2-DD57-4CE5-A162-67850AE16DAB}" dt="2024-12-03T10:32:12.997" v="812" actId="14100"/>
          <ac:cxnSpMkLst>
            <pc:docMk/>
            <pc:sldMk cId="2034651821" sldId="409"/>
            <ac:cxnSpMk id="9" creationId="{17105E6D-207E-EEB3-8505-39A746315BEE}"/>
          </ac:cxnSpMkLst>
        </pc:cxnChg>
        <pc:cxnChg chg="add mod">
          <ac:chgData name="Терешкова Ольга Анатоліївна" userId="31e93504-ac5e-41f7-b0e4-9e077318d447" providerId="ADAL" clId="{C9A41CA2-DD57-4CE5-A162-67850AE16DAB}" dt="2024-12-03T10:32:04.173" v="811" actId="14100"/>
          <ac:cxnSpMkLst>
            <pc:docMk/>
            <pc:sldMk cId="2034651821" sldId="409"/>
            <ac:cxnSpMk id="11" creationId="{EEB3C215-F3D4-9F15-F4F8-9E2FFE154FA3}"/>
          </ac:cxnSpMkLst>
        </pc:cxnChg>
        <pc:cxnChg chg="add mod">
          <ac:chgData name="Терешкова Ольга Анатоліївна" userId="31e93504-ac5e-41f7-b0e4-9e077318d447" providerId="ADAL" clId="{C9A41CA2-DD57-4CE5-A162-67850AE16DAB}" dt="2024-12-03T10:31:58.558" v="810" actId="14100"/>
          <ac:cxnSpMkLst>
            <pc:docMk/>
            <pc:sldMk cId="2034651821" sldId="409"/>
            <ac:cxnSpMk id="26" creationId="{AEAFFBFA-6817-B3AA-2ED2-0883DA0A45BC}"/>
          </ac:cxnSpMkLst>
        </pc:cxnChg>
        <pc:cxnChg chg="add mod">
          <ac:chgData name="Терешкова Ольга Анатоліївна" userId="31e93504-ac5e-41f7-b0e4-9e077318d447" providerId="ADAL" clId="{C9A41CA2-DD57-4CE5-A162-67850AE16DAB}" dt="2024-12-03T10:33:51.605" v="824" actId="14100"/>
          <ac:cxnSpMkLst>
            <pc:docMk/>
            <pc:sldMk cId="2034651821" sldId="409"/>
            <ac:cxnSpMk id="43" creationId="{C05C2AE2-557E-89BF-28D5-436953184AB1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03.12.2024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03.12.2024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10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906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9501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6663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52585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5568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8262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688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9613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325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2177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6623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617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44640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5" y="1924870"/>
            <a:ext cx="7789152" cy="250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6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Щодо формування навчального навантаження кафедр університету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10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4" y="78129"/>
            <a:ext cx="11177752" cy="636344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Деякі позиції у Ф13-10.3 та Ф13-11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автоматично не вираховуються</a:t>
            </a:r>
            <a:r>
              <a:rPr lang="uk-UA" sz="2700" dirty="0"/>
              <a:t>, треба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корегувати інформацію в цих формах</a:t>
            </a:r>
            <a:r>
              <a:rPr lang="uk-UA" sz="2700" dirty="0"/>
              <a:t>, а саме: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700" dirty="0"/>
              <a:t>при формуванні потоків можуть об'єднуватися групи з різною кількістю годин на тиждень практичних/семінарських або лабораторних занять, тому треба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розраховувати власноруч навантаження для різних груп на цих заняттях</a:t>
            </a:r>
            <a:r>
              <a:rPr lang="uk-UA" sz="2700" dirty="0"/>
              <a:t>, залишаючи лекційні заняття в потоці;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700" dirty="0"/>
              <a:t>при формуванні потоків можуть об'єднуватися групи з різною формою підсумкового контролю (іспит або диференційований залік), тому треба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розраховувати власноруч навантаження для проведення підсумкового контролю</a:t>
            </a:r>
            <a:r>
              <a:rPr lang="uk-UA" sz="2700" dirty="0"/>
              <a:t>;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700" dirty="0"/>
              <a:t>у «Атестація здобувачів вищої освіти (Захист кваліфікаційних робіт)» треба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вносити реальну кількість </a:t>
            </a:r>
            <a:r>
              <a:rPr lang="ru-RU" sz="27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членів</a:t>
            </a:r>
            <a:r>
              <a:rPr lang="ru-RU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ЕК </a:t>
            </a:r>
            <a:r>
              <a:rPr lang="ru-RU" sz="2700" dirty="0" err="1"/>
              <a:t>від</a:t>
            </a:r>
            <a:r>
              <a:rPr lang="ru-RU" sz="2700" dirty="0"/>
              <a:t> </a:t>
            </a:r>
            <a:r>
              <a:rPr lang="ru-RU" sz="2700" dirty="0" err="1"/>
              <a:t>кафедри</a:t>
            </a:r>
            <a:r>
              <a:rPr lang="uk-UA" sz="27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</p:txBody>
      </p:sp>
    </p:spTree>
    <p:extLst>
      <p:ext uri="{BB962C8B-B14F-4D97-AF65-F5344CB8AC3E}">
        <p14:creationId xmlns:p14="http://schemas.microsoft.com/office/powerpoint/2010/main" val="386837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11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0956" y="13566"/>
            <a:ext cx="12168982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0" i="1" spc="-60" dirty="0">
                <a:solidFill>
                  <a:schemeClr val="accent2"/>
                </a:solidFill>
              </a:rPr>
              <a:t>Форма № 13-10.3 з ІАС «Деканат» (приклад для груп в потоці)</a:t>
            </a:r>
            <a:endParaRPr lang="ru-RU" b="0" i="1" spc="-60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4D2A921-A706-491C-A457-B9FC6D15EF4B}"/>
              </a:ext>
            </a:extLst>
          </p:cNvPr>
          <p:cNvSpPr txBox="1">
            <a:spLocks/>
          </p:cNvSpPr>
          <p:nvPr/>
        </p:nvSpPr>
        <p:spPr>
          <a:xfrm>
            <a:off x="0" y="4308996"/>
            <a:ext cx="12042933" cy="211869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У прикладі дисципліна викладається в потоці. За навчальним планом для групи 101-22-1 кількість годин на тиждень з практичних занять дорівнює </a:t>
            </a:r>
            <a:br>
              <a:rPr lang="uk-UA" sz="2700" dirty="0"/>
            </a:b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2 год</a:t>
            </a:r>
            <a:r>
              <a:rPr lang="uk-UA" sz="2700" dirty="0"/>
              <a:t>., для груп 183-22-1 та 183-22-2 (об'єднані в одну на практичних заняттях) дорівнює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 год</a:t>
            </a:r>
            <a:r>
              <a:rPr lang="uk-UA" sz="2700" dirty="0"/>
              <a:t>. У формі наведено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2 год</a:t>
            </a:r>
            <a:r>
              <a:rPr lang="uk-UA" sz="2700" dirty="0"/>
              <a:t>. </a:t>
            </a:r>
            <a:r>
              <a:rPr lang="uk-UA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Інформація щодо кількості аудиторних годин для різних груп наведена в ІАС «Деканат».</a:t>
            </a:r>
            <a:r>
              <a:rPr lang="uk-UA" sz="2400" spc="-100" dirty="0"/>
              <a:t> </a:t>
            </a:r>
            <a:endParaRPr lang="uk-UA" sz="2400" b="1" i="1" spc="-100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CC2360-0BFD-B097-45EF-F80A9F144830}"/>
              </a:ext>
            </a:extLst>
          </p:cNvPr>
          <p:cNvGrpSpPr/>
          <p:nvPr/>
        </p:nvGrpSpPr>
        <p:grpSpPr>
          <a:xfrm>
            <a:off x="11112" y="404469"/>
            <a:ext cx="12192000" cy="3879701"/>
            <a:chOff x="11906" y="429295"/>
            <a:chExt cx="12192000" cy="3879701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C8EB9D0-451F-48D7-801F-185A10B37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906" y="429295"/>
              <a:ext cx="12192000" cy="3870476"/>
            </a:xfrm>
            <a:prstGeom prst="rect">
              <a:avLst/>
            </a:prstGeom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F230EFA8-3099-83D6-75A8-5A5297EBF67D}"/>
                </a:ext>
              </a:extLst>
            </p:cNvPr>
            <p:cNvSpPr/>
            <p:nvPr/>
          </p:nvSpPr>
          <p:spPr>
            <a:xfrm>
              <a:off x="8648700" y="4038600"/>
              <a:ext cx="314325" cy="27039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3183618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12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4D2A921-A706-491C-A457-B9FC6D15EF4B}"/>
              </a:ext>
            </a:extLst>
          </p:cNvPr>
          <p:cNvSpPr txBox="1">
            <a:spLocks/>
          </p:cNvSpPr>
          <p:nvPr/>
        </p:nvSpPr>
        <p:spPr>
          <a:xfrm>
            <a:off x="149066" y="0"/>
            <a:ext cx="11893867" cy="108753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3200" i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Інформація щодо кількості годин на тиждень </a:t>
            </a:r>
            <a:br>
              <a:rPr lang="uk-UA" sz="3200" i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</a:br>
            <a:r>
              <a:rPr lang="uk-UA" sz="3200" i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в ІАС «Деканат»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E5733B-7596-C2D8-CA9F-C28C08D7BB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30" t="8588" r="18537" b="9362"/>
          <a:stretch/>
        </p:blipFill>
        <p:spPr>
          <a:xfrm>
            <a:off x="796260" y="543767"/>
            <a:ext cx="7636212" cy="56270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46B799-B7A7-B4D5-55C4-D5C3AE800953}"/>
              </a:ext>
            </a:extLst>
          </p:cNvPr>
          <p:cNvSpPr txBox="1"/>
          <p:nvPr/>
        </p:nvSpPr>
        <p:spPr>
          <a:xfrm>
            <a:off x="8489119" y="1204255"/>
            <a:ext cx="3610461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800" dirty="0"/>
              <a:t>У прикладі дисципліна викладається в потоці. За навчальним планом для групи </a:t>
            </a:r>
            <a:r>
              <a:rPr lang="uk-UA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101-22-1</a:t>
            </a:r>
            <a:r>
              <a:rPr lang="uk-UA" sz="1800" dirty="0"/>
              <a:t> кількість годин на тиждень з практичних занять дорівнює </a:t>
            </a:r>
            <a:r>
              <a:rPr lang="uk-UA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2 год.</a:t>
            </a:r>
            <a:r>
              <a:rPr lang="uk-UA" sz="1800" dirty="0"/>
              <a:t>, для груп </a:t>
            </a:r>
            <a:br>
              <a:rPr lang="en-US" sz="1800" dirty="0"/>
            </a:br>
            <a:r>
              <a:rPr lang="uk-UA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183-22-1</a:t>
            </a:r>
            <a:r>
              <a:rPr lang="uk-UA" sz="1800" dirty="0"/>
              <a:t> та </a:t>
            </a:r>
            <a:r>
              <a:rPr lang="uk-UA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183-22-2</a:t>
            </a:r>
            <a:r>
              <a:rPr lang="uk-UA" sz="1800" dirty="0"/>
              <a:t> (об'єднані в одну на практичних заняттях) дорівнює </a:t>
            </a:r>
            <a:r>
              <a:rPr lang="uk-UA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1 год.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Необхідно у формі №13-10.3 власноруч скорегувати навантаження на практичних заняттях </a:t>
            </a:r>
            <a:endParaRPr lang="uk-UA" sz="18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528537F6-818E-564B-D90F-B8188446C57D}"/>
              </a:ext>
            </a:extLst>
          </p:cNvPr>
          <p:cNvCxnSpPr>
            <a:cxnSpLocks/>
          </p:cNvCxnSpPr>
          <p:nvPr/>
        </p:nvCxnSpPr>
        <p:spPr>
          <a:xfrm flipH="1">
            <a:off x="5077838" y="2237362"/>
            <a:ext cx="3540868" cy="119163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CB92DFD-4A44-CDA8-E4F2-E9964AA8B03D}"/>
              </a:ext>
            </a:extLst>
          </p:cNvPr>
          <p:cNvCxnSpPr>
            <a:cxnSpLocks/>
          </p:cNvCxnSpPr>
          <p:nvPr/>
        </p:nvCxnSpPr>
        <p:spPr>
          <a:xfrm flipH="1">
            <a:off x="5077838" y="3122579"/>
            <a:ext cx="4542817" cy="42314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616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13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30DEDB06-8828-4DA3-9AF6-83E6944E5ADC}"/>
              </a:ext>
            </a:extLst>
          </p:cNvPr>
          <p:cNvSpPr txBox="1">
            <a:spLocks/>
          </p:cNvSpPr>
          <p:nvPr/>
        </p:nvSpPr>
        <p:spPr>
          <a:xfrm>
            <a:off x="99696" y="-40375"/>
            <a:ext cx="11893867" cy="97527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У формі, яка вивантажена з ІАС «Деканат» необхідно для стовпців </a:t>
            </a:r>
            <a:br>
              <a:rPr lang="uk-UA" sz="2700" dirty="0"/>
            </a:br>
            <a:r>
              <a:rPr lang="en-US" sz="2700" dirty="0"/>
              <a:t>AN-AS</a:t>
            </a:r>
            <a:r>
              <a:rPr lang="uk-UA" sz="2700" dirty="0"/>
              <a:t>, виділивши їх у формі, обрати «Показати».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66463B3-66B8-4654-B3D7-D6C835449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89" b="11703"/>
          <a:stretch/>
        </p:blipFill>
        <p:spPr>
          <a:xfrm>
            <a:off x="99696" y="790258"/>
            <a:ext cx="12192000" cy="5720080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A2D2B3-893B-48B7-8970-A64077EE92DA}"/>
              </a:ext>
            </a:extLst>
          </p:cNvPr>
          <p:cNvCxnSpPr>
            <a:cxnSpLocks/>
          </p:cNvCxnSpPr>
          <p:nvPr/>
        </p:nvCxnSpPr>
        <p:spPr>
          <a:xfrm>
            <a:off x="1066800" y="790258"/>
            <a:ext cx="10657840" cy="158718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660F42D-23D7-48B2-895C-B84E54EA1D30}"/>
              </a:ext>
            </a:extLst>
          </p:cNvPr>
          <p:cNvCxnSpPr>
            <a:cxnSpLocks/>
          </p:cNvCxnSpPr>
          <p:nvPr/>
        </p:nvCxnSpPr>
        <p:spPr>
          <a:xfrm>
            <a:off x="8087360" y="688756"/>
            <a:ext cx="1794670" cy="320252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961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14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30DEDB06-8828-4DA3-9AF6-83E6944E5ADC}"/>
              </a:ext>
            </a:extLst>
          </p:cNvPr>
          <p:cNvSpPr txBox="1">
            <a:spLocks/>
          </p:cNvSpPr>
          <p:nvPr/>
        </p:nvSpPr>
        <p:spPr>
          <a:xfrm>
            <a:off x="198437" y="-50238"/>
            <a:ext cx="11893867" cy="97527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Розкриється інформація для корегування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FB55F1-BE09-4363-AE39-850BEEE006FC}"/>
              </a:ext>
            </a:extLst>
          </p:cNvPr>
          <p:cNvSpPr txBox="1">
            <a:spLocks/>
          </p:cNvSpPr>
          <p:nvPr/>
        </p:nvSpPr>
        <p:spPr>
          <a:xfrm>
            <a:off x="99696" y="4981396"/>
            <a:ext cx="11893867" cy="139151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Необхідно скопіювати рядок з дисципліною та вставити його два рази (в залежності від кількості груп для викладання практичних (семінарських)/лабораторних).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65D7DD-61DA-4DB0-AA52-C7424D0F66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71" r="4321" b="16122"/>
          <a:stretch/>
        </p:blipFill>
        <p:spPr>
          <a:xfrm>
            <a:off x="99696" y="485091"/>
            <a:ext cx="11665110" cy="4231877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A2D2B3-893B-48B7-8970-A64077EE92DA}"/>
              </a:ext>
            </a:extLst>
          </p:cNvPr>
          <p:cNvCxnSpPr>
            <a:cxnSpLocks/>
          </p:cNvCxnSpPr>
          <p:nvPr/>
        </p:nvCxnSpPr>
        <p:spPr>
          <a:xfrm>
            <a:off x="6990080" y="220663"/>
            <a:ext cx="4318000" cy="144557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330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15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30DEDB06-8828-4DA3-9AF6-83E6944E5ADC}"/>
              </a:ext>
            </a:extLst>
          </p:cNvPr>
          <p:cNvSpPr txBox="1">
            <a:spLocks/>
          </p:cNvSpPr>
          <p:nvPr/>
        </p:nvSpPr>
        <p:spPr>
          <a:xfrm>
            <a:off x="198437" y="-50238"/>
            <a:ext cx="11893867" cy="97527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Видалити інформацію щодо годин на тиждень, яка потребує корегування </a:t>
            </a:r>
            <a:r>
              <a:rPr lang="uk-UA" sz="2700" dirty="0">
                <a:solidFill>
                  <a:srgbClr val="FFC000"/>
                </a:solidFill>
              </a:rPr>
              <a:t>(виділена жовтим кольором)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FB55F1-BE09-4363-AE39-850BEEE006FC}"/>
              </a:ext>
            </a:extLst>
          </p:cNvPr>
          <p:cNvSpPr txBox="1">
            <a:spLocks/>
          </p:cNvSpPr>
          <p:nvPr/>
        </p:nvSpPr>
        <p:spPr>
          <a:xfrm>
            <a:off x="739613" y="4985690"/>
            <a:ext cx="11253950" cy="134049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Необхідно скорегувати інформацію </a:t>
            </a:r>
            <a:r>
              <a:rPr lang="uk-UA" sz="27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(виділена блакитним) </a:t>
            </a:r>
            <a:r>
              <a:rPr lang="uk-UA" sz="2700" dirty="0"/>
              <a:t>щодо шифру груп, кількості студентів в групі (групах), кількості груп, кількості годин на тиждень.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7D6AD4-954A-4714-A7CB-E9F2E0ADC4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348" r="4084" b="14074"/>
          <a:stretch/>
        </p:blipFill>
        <p:spPr>
          <a:xfrm>
            <a:off x="0" y="943451"/>
            <a:ext cx="11694160" cy="4085810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A2D2B3-893B-48B7-8970-A64077EE92DA}"/>
              </a:ext>
            </a:extLst>
          </p:cNvPr>
          <p:cNvCxnSpPr>
            <a:cxnSpLocks/>
          </p:cNvCxnSpPr>
          <p:nvPr/>
        </p:nvCxnSpPr>
        <p:spPr>
          <a:xfrm>
            <a:off x="3230880" y="690465"/>
            <a:ext cx="3048000" cy="380025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160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6382C3-027C-4727-8F4B-A46264B0CF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111" r="4167" b="11852"/>
          <a:stretch/>
        </p:blipFill>
        <p:spPr>
          <a:xfrm>
            <a:off x="-2466" y="0"/>
            <a:ext cx="12194466" cy="43688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10676E4-42A3-48B7-8E0E-F01D0FAF2256}"/>
              </a:ext>
            </a:extLst>
          </p:cNvPr>
          <p:cNvSpPr txBox="1">
            <a:spLocks/>
          </p:cNvSpPr>
          <p:nvPr/>
        </p:nvSpPr>
        <p:spPr>
          <a:xfrm>
            <a:off x="701040" y="4521200"/>
            <a:ext cx="11340660" cy="177431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Зверніть увагу, що в стовпці </a:t>
            </a:r>
            <a:r>
              <a:rPr lang="en-US" sz="2600" dirty="0"/>
              <a:t>AQ</a:t>
            </a:r>
            <a:r>
              <a:rPr lang="uk-UA" sz="2600" dirty="0"/>
              <a:t> виправляємо кількість груп, тому що групи 183-22-1 та 183-22-2 </a:t>
            </a:r>
            <a:r>
              <a:rPr lang="uk-UA" sz="2600" b="1" dirty="0"/>
              <a:t>об'єднані</a:t>
            </a:r>
            <a:r>
              <a:rPr lang="uk-UA" sz="2600" dirty="0"/>
              <a:t> на практичних заняттях, а заняття в групі 101-22-1 проводяться </a:t>
            </a:r>
            <a:r>
              <a:rPr lang="uk-UA" sz="2600" b="1" dirty="0"/>
              <a:t>окремо</a:t>
            </a:r>
            <a:r>
              <a:rPr lang="uk-UA" sz="2600" dirty="0"/>
              <a:t>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За необхідністю корегується інформація в стовпцях АО, АР.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11E3E7A-008B-410F-8439-C406F264391A}"/>
              </a:ext>
            </a:extLst>
          </p:cNvPr>
          <p:cNvCxnSpPr>
            <a:cxnSpLocks/>
          </p:cNvCxnSpPr>
          <p:nvPr/>
        </p:nvCxnSpPr>
        <p:spPr>
          <a:xfrm flipV="1">
            <a:off x="5740400" y="4038600"/>
            <a:ext cx="5994400" cy="6350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750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17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3808" y="59373"/>
            <a:ext cx="11671738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Форма № 13-10.3 скорегована (приклад)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EF19C81-68AB-4E03-9177-01D9CB0637A3}"/>
              </a:ext>
            </a:extLst>
          </p:cNvPr>
          <p:cNvSpPr txBox="1">
            <a:spLocks/>
          </p:cNvSpPr>
          <p:nvPr/>
        </p:nvSpPr>
        <p:spPr>
          <a:xfrm>
            <a:off x="739613" y="4897975"/>
            <a:ext cx="11253950" cy="161236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Корегування потребує інформація в формі №13-11 якщо практичні проводить викладач, який проводить лекції в обох групах, у прикладі  101-22-1 та 183-22 (зведена). 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BAB7BED-0A83-813C-E7BC-2ED2325AE8A2}"/>
              </a:ext>
            </a:extLst>
          </p:cNvPr>
          <p:cNvGrpSpPr/>
          <p:nvPr/>
        </p:nvGrpSpPr>
        <p:grpSpPr>
          <a:xfrm>
            <a:off x="0" y="709198"/>
            <a:ext cx="11671738" cy="4027487"/>
            <a:chOff x="0" y="773113"/>
            <a:chExt cx="11671738" cy="4027487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E010AEB-CEF7-4534-8A72-775605623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6667" r="4267" b="14667"/>
            <a:stretch/>
          </p:blipFill>
          <p:spPr>
            <a:xfrm>
              <a:off x="0" y="773113"/>
              <a:ext cx="11671738" cy="4023360"/>
            </a:xfrm>
            <a:prstGeom prst="rect">
              <a:avLst/>
            </a:prstGeom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AFC0A6BC-6253-FF30-CFD2-752FE4801EF0}"/>
                </a:ext>
              </a:extLst>
            </p:cNvPr>
            <p:cNvSpPr/>
            <p:nvPr/>
          </p:nvSpPr>
          <p:spPr>
            <a:xfrm>
              <a:off x="7534275" y="4330798"/>
              <a:ext cx="314325" cy="46980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3466829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18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Форма № 13-11 з ІАС «Деканат»</a:t>
            </a:r>
            <a:endParaRPr lang="ru-RU" sz="3200" b="0" i="1" dirty="0">
              <a:solidFill>
                <a:schemeClr val="accent2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0F5E672-A4BD-4311-868F-FCA2FD16FD58}"/>
              </a:ext>
            </a:extLst>
          </p:cNvPr>
          <p:cNvSpPr txBox="1">
            <a:spLocks/>
          </p:cNvSpPr>
          <p:nvPr/>
        </p:nvSpPr>
        <p:spPr>
          <a:xfrm>
            <a:off x="564197" y="4733935"/>
            <a:ext cx="11534933" cy="177640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spc="-100" dirty="0"/>
              <a:t>У прикладі практичні, в усіх групах, та лекційні заняття веде один викладач.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ІАС «Деканат» вираховує навантаження за максимальним значенням годин на тиждень (2 год.) для всіх груп. 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У цьому випадку з'являється невідповідність реально виконаному навантаженню викладачем</a:t>
            </a:r>
            <a:r>
              <a:rPr lang="uk-UA" sz="2600" dirty="0"/>
              <a:t>.</a:t>
            </a:r>
            <a:endParaRPr lang="uk-UA" sz="2600" spc="-1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D05226-6B34-4797-BE99-BA47D9EAA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704" r="10159" b="17037"/>
          <a:stretch/>
        </p:blipFill>
        <p:spPr>
          <a:xfrm>
            <a:off x="-38258" y="476577"/>
            <a:ext cx="12054045" cy="41704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663E9B-B34E-23F4-64EE-467D3F29A259}"/>
              </a:ext>
            </a:extLst>
          </p:cNvPr>
          <p:cNvSpPr/>
          <p:nvPr/>
        </p:nvSpPr>
        <p:spPr>
          <a:xfrm>
            <a:off x="8315325" y="4278748"/>
            <a:ext cx="323850" cy="3683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87267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19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Форма № 13-11 скорегована (приклад)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0F5E672-A4BD-4311-868F-FCA2FD16FD58}"/>
              </a:ext>
            </a:extLst>
          </p:cNvPr>
          <p:cNvSpPr txBox="1">
            <a:spLocks/>
          </p:cNvSpPr>
          <p:nvPr/>
        </p:nvSpPr>
        <p:spPr>
          <a:xfrm>
            <a:off x="640079" y="4933472"/>
            <a:ext cx="11413747" cy="139271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Необхідно повторити процедуру як і для форми №13-10.3. У стовпці ВР (який при вивантаженні прихований) корегується кількість груп для викладання.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2717F3-906C-4A5E-A8E7-E6E351022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55" r="1628" b="11556"/>
          <a:stretch/>
        </p:blipFill>
        <p:spPr>
          <a:xfrm>
            <a:off x="99218" y="690465"/>
            <a:ext cx="11993563" cy="4175760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E1AC184-8194-47DF-9B8D-951233AF466F}"/>
              </a:ext>
            </a:extLst>
          </p:cNvPr>
          <p:cNvCxnSpPr>
            <a:cxnSpLocks/>
          </p:cNvCxnSpPr>
          <p:nvPr/>
        </p:nvCxnSpPr>
        <p:spPr>
          <a:xfrm flipV="1">
            <a:off x="11551921" y="4754880"/>
            <a:ext cx="441642" cy="29464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14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8745" y="455564"/>
            <a:ext cx="11934507" cy="61261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Відповідно до наказу «Про формування навантаження» навчальне навантаження </a:t>
            </a:r>
            <a:r>
              <a:rPr lang="uk-UA" sz="2700" spc="-100" dirty="0"/>
              <a:t>за формами 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№13-10.3, №13-11</a:t>
            </a:r>
            <a:r>
              <a:rPr lang="uk-UA" sz="2700" spc="-100" dirty="0"/>
              <a:t> формується 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 </a:t>
            </a:r>
            <a:r>
              <a:rPr lang="uk-UA" sz="2700" b="1" i="1" spc="-1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ІАС«Деканат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»</a:t>
            </a:r>
            <a:r>
              <a:rPr lang="uk-UA" sz="2700" spc="-100" dirty="0"/>
              <a:t>. </a:t>
            </a:r>
            <a:br>
              <a:rPr lang="uk-UA" sz="2700" dirty="0"/>
            </a:br>
            <a:r>
              <a:rPr lang="uk-UA" sz="2700" dirty="0"/>
              <a:t>Форма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№13-10.5 </a:t>
            </a:r>
            <a:r>
              <a:rPr lang="uk-UA" sz="2700" dirty="0"/>
              <a:t>є підсумковою і формується на підставі форми </a:t>
            </a:r>
            <a:br>
              <a:rPr lang="uk-UA" sz="2700" dirty="0"/>
            </a:br>
            <a:r>
              <a:rPr lang="uk-UA" sz="2700" dirty="0"/>
              <a:t>№13-10.3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власноруч</a:t>
            </a:r>
            <a:r>
              <a:rPr lang="uk-UA" sz="27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Якщо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не враховувати </a:t>
            </a:r>
            <a:r>
              <a:rPr lang="uk-UA" sz="2700" dirty="0"/>
              <a:t>необхідність корегування або додавання інформації у форми, навантаження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буде неповним, а загальні суми </a:t>
            </a:r>
            <a:r>
              <a:rPr lang="uk-UA" sz="2700" dirty="0"/>
              <a:t>за формами №13-10.3 та №13-11 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не будуть співпадати.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Створення нарядів для розрахунку навантаження </a:t>
            </a:r>
            <a:r>
              <a:rPr lang="uk-UA" sz="2400" dirty="0"/>
              <a:t>в </a:t>
            </a:r>
            <a:r>
              <a:rPr lang="uk-UA" sz="24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ІАС «Деканат» </a:t>
            </a:r>
            <a:r>
              <a:rPr lang="uk-UA" sz="2700" dirty="0"/>
              <a:t>відбувається за двома окремими блоками (складовими):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700" dirty="0"/>
              <a:t>Для</a:t>
            </a:r>
            <a:r>
              <a:rPr lang="uk-UA" sz="2800" dirty="0"/>
              <a:t> обов'язкових  та вибіркових фахових дисциплін.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sz="2800" dirty="0"/>
              <a:t>Для вибіркових дисциплін, які спрямовані на розвиток </a:t>
            </a:r>
            <a:r>
              <a:rPr lang="en-US" sz="2800" dirty="0"/>
              <a:t>Soft Skills</a:t>
            </a:r>
            <a:r>
              <a:rPr lang="uk-UA" sz="28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800" dirty="0"/>
              <a:t>Інформацію щодо дисциплін спрямованих на розвиток </a:t>
            </a:r>
            <a:r>
              <a:rPr lang="en-US" sz="2800" dirty="0"/>
              <a:t>Soft Skills</a:t>
            </a:r>
            <a:r>
              <a:rPr lang="uk-UA" sz="2800" dirty="0"/>
              <a:t>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вносить навчально-методичний відділ.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dirty="0"/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0" y="-42226"/>
            <a:ext cx="12191999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Загальні зауваження</a:t>
            </a:r>
          </a:p>
          <a:p>
            <a:pPr algn="ctr" eaLnBrk="1" hangingPunct="1"/>
            <a:endParaRPr lang="uk-UA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20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Форма № 13-11 з ІАС «Деканат» (приклад)</a:t>
            </a:r>
            <a:endParaRPr lang="ru-RU" sz="3200" b="0" i="1" dirty="0">
              <a:solidFill>
                <a:schemeClr val="accent2"/>
              </a:solidFill>
            </a:endParaRPr>
          </a:p>
          <a:p>
            <a:pPr algn="ctr"/>
            <a:endParaRPr lang="ru-RU" sz="3200" b="0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ADC215-FCAC-4E53-A5A5-6ABC4E3A4F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815" r="1628" b="12629"/>
          <a:stretch/>
        </p:blipFill>
        <p:spPr>
          <a:xfrm>
            <a:off x="35560" y="690465"/>
            <a:ext cx="12120880" cy="4197019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DF640E0-E277-44CA-8D03-84A938E39C9E}"/>
              </a:ext>
            </a:extLst>
          </p:cNvPr>
          <p:cNvSpPr txBox="1">
            <a:spLocks/>
          </p:cNvSpPr>
          <p:nvPr/>
        </p:nvSpPr>
        <p:spPr>
          <a:xfrm>
            <a:off x="601503" y="4731910"/>
            <a:ext cx="11516043" cy="174985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У прикладі практичні ведуть різні викладачі. ІАС «Деканат» розраховує навантаження автоматично, розподіляє навантаження між викладачами.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У цьому випадку з'являється невідповідність даних у різних формах, якщо не скорегувати Ф13-10.3.</a:t>
            </a:r>
          </a:p>
        </p:txBody>
      </p:sp>
    </p:spTree>
    <p:extLst>
      <p:ext uri="{BB962C8B-B14F-4D97-AF65-F5344CB8AC3E}">
        <p14:creationId xmlns:p14="http://schemas.microsoft.com/office/powerpoint/2010/main" val="4017248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CD9D466C-C7A9-4930-E820-E91A7F56FE2D}"/>
              </a:ext>
            </a:extLst>
          </p:cNvPr>
          <p:cNvSpPr txBox="1">
            <a:spLocks/>
          </p:cNvSpPr>
          <p:nvPr/>
        </p:nvSpPr>
        <p:spPr bwMode="auto">
          <a:xfrm>
            <a:off x="13808" y="59373"/>
            <a:ext cx="11671738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Форма № 13-10.3, яка потребує корегування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4F5DDA-60F0-1350-DC25-F895E0756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961" y="529175"/>
            <a:ext cx="9932078" cy="443720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ADC5114-B6DE-8C34-D5BA-9428A60887B1}"/>
              </a:ext>
            </a:extLst>
          </p:cNvPr>
          <p:cNvSpPr txBox="1">
            <a:spLocks/>
          </p:cNvSpPr>
          <p:nvPr/>
        </p:nvSpPr>
        <p:spPr>
          <a:xfrm>
            <a:off x="666750" y="5048774"/>
            <a:ext cx="11201718" cy="128005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У прикладі у формі № 13-10.3 відбувається дублювання розрахунків для дисципліни «Ціннісні компетенції фахівця», яка викладається у </a:t>
            </a:r>
            <a:br>
              <a:rPr lang="en-US" sz="2600" dirty="0"/>
            </a:br>
            <a:r>
              <a:rPr lang="uk-UA" sz="2600" dirty="0"/>
              <a:t>1 та 2 чвертях</a:t>
            </a:r>
            <a:endParaRPr lang="uk-UA" sz="2700" b="1" i="1" spc="-100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694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908F38E-3870-A40D-2735-FDB72D8EA1A3}"/>
              </a:ext>
            </a:extLst>
          </p:cNvPr>
          <p:cNvSpPr txBox="1">
            <a:spLocks/>
          </p:cNvSpPr>
          <p:nvPr/>
        </p:nvSpPr>
        <p:spPr>
          <a:xfrm>
            <a:off x="337978" y="296089"/>
            <a:ext cx="11516043" cy="13803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400" dirty="0"/>
              <a:t>У формі № 13-10.3 відбувається дублювання розрахунків для дисципліни «Ціннісні компетенції фахівця» через те, що в лекційний потік об'єднані академічні групи з різними годинами для викладання практичних занять  у 1 та 2 чвертях</a:t>
            </a:r>
            <a:endParaRPr lang="uk-UA" sz="2400" b="1" i="1" spc="-100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9F963923-37BC-F94C-2AB2-BBAB0228F6A0}"/>
              </a:ext>
            </a:extLst>
          </p:cNvPr>
          <p:cNvGrpSpPr/>
          <p:nvPr/>
        </p:nvGrpSpPr>
        <p:grpSpPr>
          <a:xfrm>
            <a:off x="742950" y="1362075"/>
            <a:ext cx="6743700" cy="5109916"/>
            <a:chOff x="742950" y="1362075"/>
            <a:chExt cx="6743700" cy="5109916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25AD1924-228E-B5C3-F95A-5E5648EC2A86}"/>
                </a:ext>
              </a:extLst>
            </p:cNvPr>
            <p:cNvGrpSpPr/>
            <p:nvPr/>
          </p:nvGrpSpPr>
          <p:grpSpPr>
            <a:xfrm>
              <a:off x="742950" y="1928565"/>
              <a:ext cx="6124575" cy="4543426"/>
              <a:chOff x="742950" y="1928565"/>
              <a:chExt cx="6124575" cy="4543426"/>
            </a:xfrm>
          </p:grpSpPr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id="{024B7CB1-ABCA-EE76-552E-252C6A5356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4844" t="16805" r="24922" b="16944"/>
              <a:stretch/>
            </p:blipFill>
            <p:spPr>
              <a:xfrm>
                <a:off x="742950" y="1928565"/>
                <a:ext cx="6124575" cy="4543426"/>
              </a:xfrm>
              <a:prstGeom prst="rect">
                <a:avLst/>
              </a:prstGeom>
            </p:spPr>
          </p:pic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1B0811F-0718-223C-5A90-B536EC9D7549}"/>
                  </a:ext>
                </a:extLst>
              </p:cNvPr>
              <p:cNvSpPr/>
              <p:nvPr/>
            </p:nvSpPr>
            <p:spPr>
              <a:xfrm>
                <a:off x="4095750" y="4410075"/>
                <a:ext cx="142875" cy="666750"/>
              </a:xfrm>
              <a:prstGeom prst="rect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/>
              </a:p>
            </p:txBody>
          </p:sp>
        </p:grp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8E201568-02EB-24D3-C65C-1D9458C1BE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38625" y="1362075"/>
              <a:ext cx="3248025" cy="319087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75E9B02-7684-67DC-5CF0-7C7404568222}"/>
              </a:ext>
            </a:extLst>
          </p:cNvPr>
          <p:cNvCxnSpPr>
            <a:cxnSpLocks/>
          </p:cNvCxnSpPr>
          <p:nvPr/>
        </p:nvCxnSpPr>
        <p:spPr>
          <a:xfrm flipH="1">
            <a:off x="4238625" y="1362075"/>
            <a:ext cx="3248025" cy="35814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C774B39-EF80-4D58-0852-E58D621F0E8A}"/>
              </a:ext>
            </a:extLst>
          </p:cNvPr>
          <p:cNvSpPr txBox="1"/>
          <p:nvPr/>
        </p:nvSpPr>
        <p:spPr>
          <a:xfrm>
            <a:off x="7486650" y="2084844"/>
            <a:ext cx="40576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400" dirty="0"/>
              <a:t>У такому випадку необхідно власноруч видалити дублювання рядків</a:t>
            </a: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у формі №13.-10.3 власноруч скорегувати навантаження на практичних заняттях </a:t>
            </a:r>
          </a:p>
        </p:txBody>
      </p:sp>
    </p:spTree>
    <p:extLst>
      <p:ext uri="{BB962C8B-B14F-4D97-AF65-F5344CB8AC3E}">
        <p14:creationId xmlns:p14="http://schemas.microsoft.com/office/powerpoint/2010/main" val="2106816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01923" y="6269037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/>
              <a:t>21</a:t>
            </a:r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48713" y="0"/>
            <a:ext cx="12094573" cy="588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3807" y="-15825"/>
            <a:ext cx="12129479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200" b="0" i="1" dirty="0">
                <a:solidFill>
                  <a:schemeClr val="accent2"/>
                </a:solidFill>
              </a:rPr>
              <a:t>Форма</a:t>
            </a:r>
            <a:r>
              <a:rPr lang="uk-UA" b="0" i="1" spc="-150" dirty="0">
                <a:solidFill>
                  <a:schemeClr val="accent2"/>
                </a:solidFill>
              </a:rPr>
              <a:t> </a:t>
            </a:r>
            <a:r>
              <a:rPr lang="uk-UA" sz="3200" b="0" i="1" dirty="0">
                <a:solidFill>
                  <a:schemeClr val="accent2"/>
                </a:solidFill>
              </a:rPr>
              <a:t>№ 13-10.3 з ІАС «Деканат»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200" b="0" i="1" dirty="0">
                <a:solidFill>
                  <a:schemeClr val="accent2"/>
                </a:solidFill>
              </a:rPr>
              <a:t>(приклад Захист кваліфікаційних робіт)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EF19C81-68AB-4E03-9177-01D9CB0637A3}"/>
              </a:ext>
            </a:extLst>
          </p:cNvPr>
          <p:cNvSpPr txBox="1">
            <a:spLocks/>
          </p:cNvSpPr>
          <p:nvPr/>
        </p:nvSpPr>
        <p:spPr>
          <a:xfrm>
            <a:off x="528320" y="5210981"/>
            <a:ext cx="11465243" cy="125019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Корегування потребує інформація щодо </a:t>
            </a: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реальної кількості </a:t>
            </a:r>
            <a:r>
              <a:rPr lang="ru-RU" sz="24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членів</a:t>
            </a:r>
            <a:r>
              <a:rPr lang="ru-RU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ЕК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кафедри</a:t>
            </a:r>
            <a:r>
              <a:rPr lang="ru-RU" sz="2400" dirty="0"/>
              <a:t> </a:t>
            </a:r>
            <a:r>
              <a:rPr lang="uk-UA" sz="2400" dirty="0"/>
              <a:t>в «Атестація здобувачів вищої освіти (Захист кваліфікаційних робіт)»</a:t>
            </a:r>
            <a:r>
              <a:rPr lang="uk-UA" sz="2600" dirty="0"/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CB7717-ED75-4CEF-80EC-D1C3FE5A5D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7" t="30222" r="13000" b="18222"/>
          <a:stretch/>
        </p:blipFill>
        <p:spPr>
          <a:xfrm>
            <a:off x="26489" y="1085582"/>
            <a:ext cx="11967074" cy="406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03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Форма № 3-10.3 скорегована (приклад)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0F5E672-A4BD-4311-868F-FCA2FD16FD58}"/>
              </a:ext>
            </a:extLst>
          </p:cNvPr>
          <p:cNvSpPr txBox="1">
            <a:spLocks/>
          </p:cNvSpPr>
          <p:nvPr/>
        </p:nvSpPr>
        <p:spPr>
          <a:xfrm>
            <a:off x="668526" y="4617872"/>
            <a:ext cx="11413747" cy="180981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У стовпці </a:t>
            </a:r>
            <a:r>
              <a:rPr lang="en-US" sz="2400" dirty="0"/>
              <a:t>AN </a:t>
            </a:r>
            <a:r>
              <a:rPr lang="uk-UA" sz="2600" dirty="0"/>
              <a:t>(який при вивантаженні прихований) навести реальну кількість членів ЕК від кафедри.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600" dirty="0"/>
              <a:t>Форма №13-11 корегування не потребує у випадку, якщо внесена достовірна інформація в </a:t>
            </a:r>
            <a:r>
              <a:rPr lang="uk-UA" sz="2800" b="0" i="1" dirty="0">
                <a:solidFill>
                  <a:schemeClr val="accent2"/>
                </a:solidFill>
              </a:rPr>
              <a:t>ІАС «Деканат» </a:t>
            </a: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(слайд 23).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942A4ED-0464-4953-9F72-13BD886ACD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55" b="19111"/>
          <a:stretch/>
        </p:blipFill>
        <p:spPr>
          <a:xfrm>
            <a:off x="-11112" y="644675"/>
            <a:ext cx="12192000" cy="3657600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E1AC184-8194-47DF-9B8D-951233AF466F}"/>
              </a:ext>
            </a:extLst>
          </p:cNvPr>
          <p:cNvCxnSpPr>
            <a:cxnSpLocks/>
          </p:cNvCxnSpPr>
          <p:nvPr/>
        </p:nvCxnSpPr>
        <p:spPr>
          <a:xfrm flipV="1">
            <a:off x="2682240" y="4302275"/>
            <a:ext cx="7894320" cy="46276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60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23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4D2A921-A706-491C-A457-B9FC6D15EF4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20880" cy="108753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3200" i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Інформація щодо викладачів, які беруть участь у роботі ЕК при захисті кваліфікаційних робіт в ІАС «Деканат»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0439D0-2CCB-994A-56E4-5EBB964457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37" t="7425" r="17848" b="7754"/>
          <a:stretch/>
        </p:blipFill>
        <p:spPr>
          <a:xfrm>
            <a:off x="0" y="946572"/>
            <a:ext cx="6760724" cy="507064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BF21E2D-A7B7-3AB7-1AEB-5D0FBD65F19A}"/>
              </a:ext>
            </a:extLst>
          </p:cNvPr>
          <p:cNvSpPr txBox="1">
            <a:spLocks/>
          </p:cNvSpPr>
          <p:nvPr/>
        </p:nvSpPr>
        <p:spPr>
          <a:xfrm>
            <a:off x="6925790" y="2344133"/>
            <a:ext cx="5195090" cy="41662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spc="-50" dirty="0"/>
              <a:t>У</a:t>
            </a:r>
            <a:r>
              <a:rPr lang="en-US" sz="1600" spc="-50" dirty="0"/>
              <a:t> </a:t>
            </a:r>
            <a:r>
              <a:rPr lang="uk-UA" sz="1600" b="0" i="1" spc="-50" dirty="0">
                <a:solidFill>
                  <a:schemeClr val="accent2"/>
                </a:solidFill>
              </a:rPr>
              <a:t>ІАС «Деканат»</a:t>
            </a:r>
            <a:r>
              <a:rPr lang="uk-UA" sz="1600" spc="-50" dirty="0"/>
              <a:t> необхідно продублювати рядок з «Атестація здобувачів вищої освіти (Захист кваліфікаційних робіт)» стільки разів, скільки викладачів приймають участь від кафедри в ЕК.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16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Для цього правою кнопкою миші обрати «Зробити копію рядка» та ввести в кожному рядку викладача.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>
                <a:solidFill>
                  <a:srgbClr val="FF0000"/>
                </a:solidFill>
              </a:rPr>
              <a:t>ВАЖЛИВО!!!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Кожному викладачу має відповідати кількість здобувачів у академічній групі, адже всі члени ЕК присутні на захисті всіх студентів групи.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1434699-9D8A-E4B7-44CF-B838302C3ADC}"/>
              </a:ext>
            </a:extLst>
          </p:cNvPr>
          <p:cNvCxnSpPr>
            <a:cxnSpLocks/>
          </p:cNvCxnSpPr>
          <p:nvPr/>
        </p:nvCxnSpPr>
        <p:spPr>
          <a:xfrm flipH="1">
            <a:off x="6116469" y="2653189"/>
            <a:ext cx="830094" cy="175097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64468B-920D-C188-AD07-9102A338B2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91" t="61702" r="19495" b="29232"/>
          <a:stretch/>
        </p:blipFill>
        <p:spPr>
          <a:xfrm>
            <a:off x="592745" y="5980491"/>
            <a:ext cx="7548665" cy="621767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265195D-76AC-91A0-9E3F-C66525D97665}"/>
              </a:ext>
            </a:extLst>
          </p:cNvPr>
          <p:cNvCxnSpPr>
            <a:cxnSpLocks/>
          </p:cNvCxnSpPr>
          <p:nvPr/>
        </p:nvCxnSpPr>
        <p:spPr>
          <a:xfrm flipH="1">
            <a:off x="4610911" y="4114800"/>
            <a:ext cx="2335652" cy="203446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820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7D6D1927-66FB-005F-BBC3-67A482E69B2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20880" cy="108753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uk-UA" sz="3200" i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Інформація щодо викладачів, які беруть участь у роботі ЕК при проведенні атестаційного екзамену в ІАС «Деканат»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A38CDA1-E6C3-610B-7102-3C5C3DE48429}"/>
              </a:ext>
            </a:extLst>
          </p:cNvPr>
          <p:cNvSpPr txBox="1">
            <a:spLocks/>
          </p:cNvSpPr>
          <p:nvPr/>
        </p:nvSpPr>
        <p:spPr>
          <a:xfrm>
            <a:off x="6665538" y="1231596"/>
            <a:ext cx="5195090" cy="416620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spc="-50" dirty="0"/>
              <a:t>У</a:t>
            </a:r>
            <a:r>
              <a:rPr lang="en-US" sz="1600" spc="-50" dirty="0"/>
              <a:t> </a:t>
            </a:r>
            <a:r>
              <a:rPr lang="uk-UA" sz="1600" b="0" i="1" spc="-50" dirty="0">
                <a:solidFill>
                  <a:schemeClr val="accent2"/>
                </a:solidFill>
              </a:rPr>
              <a:t>ІАС «Деканат»</a:t>
            </a:r>
            <a:r>
              <a:rPr lang="uk-UA" sz="1600" spc="-50" dirty="0"/>
              <a:t> необхідно продублювати рядок з «Атестація здобувачів вищої освіти (Атестаційний екзамен)» стільки разів, скільки викладачів приймають участь від кафедри в ЕК.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16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Для цього правою кнопкою миші обрати «Зробити копію рядка» та ввести в кожному рядку викладача.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16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>
                <a:solidFill>
                  <a:srgbClr val="FF0000"/>
                </a:solidFill>
              </a:rPr>
              <a:t>ВАЖЛИВО!!!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Кожному викладачу має відповідати кількість здобувачів з академічної групи, скільки робіт буде перевірено викладачем, тобто кількість здобувачів академічної групи має бути розподілена між членами ЕК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FA9B3B4-7A96-2F11-6EB9-EF4EFDB5CA3C}"/>
              </a:ext>
            </a:extLst>
          </p:cNvPr>
          <p:cNvGrpSpPr/>
          <p:nvPr/>
        </p:nvGrpSpPr>
        <p:grpSpPr>
          <a:xfrm>
            <a:off x="219075" y="1171575"/>
            <a:ext cx="6896100" cy="4610100"/>
            <a:chOff x="219075" y="1171575"/>
            <a:chExt cx="6896100" cy="4610100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C8A7A417-3D6B-E89C-5BEF-101E7925B5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156" t="16945" r="24843" b="17223"/>
            <a:stretch/>
          </p:blipFill>
          <p:spPr>
            <a:xfrm>
              <a:off x="219075" y="1171575"/>
              <a:ext cx="6224608" cy="4610100"/>
            </a:xfrm>
            <a:prstGeom prst="rect">
              <a:avLst/>
            </a:prstGeom>
          </p:spPr>
        </p:pic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CDDA7C1B-E167-DDF2-8000-481F2D69480B}"/>
                </a:ext>
              </a:extLst>
            </p:cNvPr>
            <p:cNvSpPr/>
            <p:nvPr/>
          </p:nvSpPr>
          <p:spPr>
            <a:xfrm>
              <a:off x="4581525" y="3314699"/>
              <a:ext cx="1266825" cy="371475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84BA432C-2803-8B71-9AAF-55F3833567DD}"/>
                </a:ext>
              </a:extLst>
            </p:cNvPr>
            <p:cNvSpPr/>
            <p:nvPr/>
          </p:nvSpPr>
          <p:spPr>
            <a:xfrm>
              <a:off x="1619250" y="3314699"/>
              <a:ext cx="142875" cy="371475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id="{ACA8F281-8761-65D3-9ABF-CEACE2B6503B}"/>
                </a:ext>
              </a:extLst>
            </p:cNvPr>
            <p:cNvCxnSpPr/>
            <p:nvPr/>
          </p:nvCxnSpPr>
          <p:spPr>
            <a:xfrm flipH="1">
              <a:off x="5848350" y="2259110"/>
              <a:ext cx="1266825" cy="105558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>
              <a:extLst>
                <a:ext uri="{FF2B5EF4-FFF2-40B4-BE49-F238E27FC236}">
                  <a16:creationId xmlns:a16="http://schemas.microsoft.com/office/drawing/2014/main" id="{1425BE9A-2522-3014-CCBB-28C37D0D0657}"/>
                </a:ext>
              </a:extLst>
            </p:cNvPr>
            <p:cNvCxnSpPr/>
            <p:nvPr/>
          </p:nvCxnSpPr>
          <p:spPr>
            <a:xfrm flipH="1" flipV="1">
              <a:off x="1762125" y="3686174"/>
              <a:ext cx="4876800" cy="90487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4759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D39272F7-0657-0461-99B7-E1CFB5B8D5EA}"/>
              </a:ext>
            </a:extLst>
          </p:cNvPr>
          <p:cNvSpPr txBox="1">
            <a:spLocks/>
          </p:cNvSpPr>
          <p:nvPr/>
        </p:nvSpPr>
        <p:spPr bwMode="auto">
          <a:xfrm>
            <a:off x="13807" y="-15825"/>
            <a:ext cx="12129479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200" b="0" i="1" dirty="0">
                <a:solidFill>
                  <a:schemeClr val="accent2"/>
                </a:solidFill>
              </a:rPr>
              <a:t>Форма</a:t>
            </a:r>
            <a:r>
              <a:rPr lang="uk-UA" b="0" i="1" spc="-150" dirty="0">
                <a:solidFill>
                  <a:schemeClr val="accent2"/>
                </a:solidFill>
              </a:rPr>
              <a:t> </a:t>
            </a:r>
            <a:r>
              <a:rPr lang="uk-UA" sz="3200" b="0" i="1" dirty="0">
                <a:solidFill>
                  <a:schemeClr val="accent2"/>
                </a:solidFill>
              </a:rPr>
              <a:t>№ 13-10.3 з ІАС «Деканат»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200" b="0" i="1" dirty="0">
                <a:solidFill>
                  <a:schemeClr val="accent2"/>
                </a:solidFill>
              </a:rPr>
              <a:t>(приклад Атестаційний екзамен)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3DC02B-8055-1D26-8016-AAA4462F4297}"/>
              </a:ext>
            </a:extLst>
          </p:cNvPr>
          <p:cNvSpPr txBox="1"/>
          <p:nvPr/>
        </p:nvSpPr>
        <p:spPr>
          <a:xfrm>
            <a:off x="8687330" y="1516291"/>
            <a:ext cx="33253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/>
              <a:t>Корегування може потребувати інформація щодо </a:t>
            </a:r>
            <a:r>
              <a:rPr lang="uk-UA" sz="16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реальної кількості </a:t>
            </a:r>
            <a:r>
              <a:rPr lang="ru-RU" sz="16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членів</a:t>
            </a:r>
            <a:r>
              <a:rPr lang="ru-RU" sz="16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ЕК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кафедри</a:t>
            </a:r>
            <a:r>
              <a:rPr lang="ru-RU" sz="1600" dirty="0"/>
              <a:t> </a:t>
            </a:r>
            <a:r>
              <a:rPr lang="uk-UA" sz="1600" dirty="0"/>
              <a:t>в «Атестація здобувачів вищої освіти (Атестаційний екзамен)».</a:t>
            </a:r>
            <a:endParaRPr lang="LID4096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593D6F-92E2-3AE3-DC6F-C1FEFB2F3B0D}"/>
              </a:ext>
            </a:extLst>
          </p:cNvPr>
          <p:cNvSpPr txBox="1"/>
          <p:nvPr/>
        </p:nvSpPr>
        <p:spPr>
          <a:xfrm>
            <a:off x="535017" y="4343400"/>
            <a:ext cx="11477627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У стовпці </a:t>
            </a:r>
            <a:r>
              <a:rPr lang="en-US" sz="1600" dirty="0"/>
              <a:t>AN </a:t>
            </a:r>
            <a:r>
              <a:rPr lang="uk-UA" sz="1600" dirty="0"/>
              <a:t>навести реальну кількість членів ЕК від кафедри.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Форма №13-11 корегування не потребує у випадку, якщо внесена достовірна інформація в </a:t>
            </a:r>
            <a:r>
              <a:rPr lang="uk-UA" sz="1600" b="0" i="1" dirty="0">
                <a:solidFill>
                  <a:schemeClr val="accent2"/>
                </a:solidFill>
              </a:rPr>
              <a:t>ІАС «Деканат» </a:t>
            </a:r>
            <a:r>
              <a:rPr lang="uk-UA" sz="16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(слайд 26).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ВАЖЛИВО!!!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600" dirty="0"/>
              <a:t>Загальна кількість годин відведена на консультації з атестаційного екзамену – 6. Консультації  з атестаційного екзамену можуть проводити всі члени ЕК </a:t>
            </a:r>
            <a:r>
              <a:rPr lang="uk-UA" sz="16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(6 годин власноруч мають бути у формі № 13-11 розподілені між всіма членами ЕК), </a:t>
            </a:r>
            <a:r>
              <a:rPr lang="uk-UA" sz="1600" dirty="0"/>
              <a:t>а також можливо залучення до консультацій викладачів кафедри, які не є членами ЕК </a:t>
            </a:r>
            <a:r>
              <a:rPr lang="uk-UA" sz="16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(таким викладачам власноруч слід додати у формі №13-11 години на проведення консультацій з атестаційного екзамену). </a:t>
            </a:r>
            <a:endParaRPr lang="uk-UA" sz="1600" b="1" i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C2B312D6-F55F-C2B1-2EE5-9691A8CA29DB}"/>
              </a:ext>
            </a:extLst>
          </p:cNvPr>
          <p:cNvGrpSpPr/>
          <p:nvPr/>
        </p:nvGrpSpPr>
        <p:grpSpPr>
          <a:xfrm>
            <a:off x="13807" y="1030766"/>
            <a:ext cx="9315450" cy="3416126"/>
            <a:chOff x="0" y="1221266"/>
            <a:chExt cx="9315450" cy="341612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1267635-0CFD-76C1-8D28-B610323CB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4" t="19537" r="34808" b="33934"/>
            <a:stretch/>
          </p:blipFill>
          <p:spPr>
            <a:xfrm>
              <a:off x="0" y="1221266"/>
              <a:ext cx="8494424" cy="3416126"/>
            </a:xfrm>
            <a:prstGeom prst="rect">
              <a:avLst/>
            </a:prstGeom>
          </p:spPr>
        </p:pic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BCC8EE52-7D8F-9413-F4EA-3F895C05CF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94424" y="3276451"/>
              <a:ext cx="821026" cy="11050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F59449EF-30F0-5982-4A8A-D73FC1CBB356}"/>
                </a:ext>
              </a:extLst>
            </p:cNvPr>
            <p:cNvSpPr/>
            <p:nvPr/>
          </p:nvSpPr>
          <p:spPr>
            <a:xfrm>
              <a:off x="8315325" y="4276725"/>
              <a:ext cx="179099" cy="257175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2220417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F612F-BFEC-1FB2-3831-1B885605F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86FB1757-865A-B653-F7E6-83D6EC712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611" r="29531" b="25556"/>
          <a:stretch/>
        </p:blipFill>
        <p:spPr>
          <a:xfrm>
            <a:off x="213591" y="3641772"/>
            <a:ext cx="7085442" cy="2492128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id="{182B6A60-9B4A-B71F-80D8-5F9DF9BDAE9B}"/>
              </a:ext>
            </a:extLst>
          </p:cNvPr>
          <p:cNvSpPr txBox="1">
            <a:spLocks/>
          </p:cNvSpPr>
          <p:nvPr/>
        </p:nvSpPr>
        <p:spPr bwMode="auto">
          <a:xfrm>
            <a:off x="13807" y="-15825"/>
            <a:ext cx="12129479" cy="8931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Форма</a:t>
            </a:r>
            <a:r>
              <a:rPr lang="uk-UA" b="0" i="1" spc="-150" dirty="0">
                <a:solidFill>
                  <a:schemeClr val="accent2"/>
                </a:solidFill>
              </a:rPr>
              <a:t> </a:t>
            </a:r>
            <a:r>
              <a:rPr lang="uk-UA" b="0" i="1" dirty="0">
                <a:solidFill>
                  <a:schemeClr val="accent2"/>
                </a:solidFill>
              </a:rPr>
              <a:t>№ 13-10.3  та форма</a:t>
            </a:r>
            <a:r>
              <a:rPr lang="uk-UA" b="0" i="1" spc="-150" dirty="0">
                <a:solidFill>
                  <a:schemeClr val="accent2"/>
                </a:solidFill>
              </a:rPr>
              <a:t> </a:t>
            </a:r>
            <a:r>
              <a:rPr lang="uk-UA" b="0" i="1" dirty="0">
                <a:solidFill>
                  <a:schemeClr val="accent2"/>
                </a:solidFill>
              </a:rPr>
              <a:t>№ 13-11 з ІАС «Деканат»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(зміни, що відбулися у 2024 році). </a:t>
            </a:r>
            <a:r>
              <a:rPr lang="uk-UA" b="0" i="1" dirty="0">
                <a:solidFill>
                  <a:srgbClr val="FF0000"/>
                </a:solidFill>
              </a:rPr>
              <a:t>Зверніть увагу!!!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3A3AFE-AD13-93D7-9124-875B61F8FAA6}"/>
              </a:ext>
            </a:extLst>
          </p:cNvPr>
          <p:cNvSpPr txBox="1"/>
          <p:nvPr/>
        </p:nvSpPr>
        <p:spPr>
          <a:xfrm>
            <a:off x="7299033" y="944007"/>
            <a:ext cx="4733923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+mj-lt"/>
              </a:rPr>
              <a:t>Відповідно до  «Норми часу з планування та обліку  навчальної, методичної, наукової та організаційної роботи науково-педагогічних працівників НТУ «Дніпровська політехніка» зі змінами </a:t>
            </a:r>
            <a:r>
              <a:rPr lang="uk-UA" sz="180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600" dirty="0">
                <a:latin typeface="+mj-lt"/>
              </a:rPr>
              <a:t>від 16 квітня 2024 року, протокол №6:</a:t>
            </a:r>
          </a:p>
          <a:p>
            <a:pPr algn="just"/>
            <a:r>
              <a:rPr lang="uk-UA" sz="1600" dirty="0">
                <a:latin typeface="+mj-lt"/>
              </a:rPr>
              <a:t> </a:t>
            </a:r>
            <a:endParaRPr lang="uk-UA" sz="800" dirty="0">
              <a:latin typeface="+mj-lt"/>
            </a:endParaRPr>
          </a:p>
          <a:p>
            <a:pPr algn="just"/>
            <a:r>
              <a:rPr lang="uk-UA" sz="1600" dirty="0">
                <a:latin typeface="+mj-lt"/>
              </a:rPr>
              <a:t>1. За  лекційними заняттями для академічних груп чисельністю менше 10 осіб </a:t>
            </a:r>
            <a:r>
              <a:rPr lang="uk-UA" sz="16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навантаження не знижується у два рази</a:t>
            </a:r>
            <a:r>
              <a:rPr lang="uk-UA" sz="1600" b="1" dirty="0">
                <a:solidFill>
                  <a:srgbClr val="FF0000"/>
                </a:solidFill>
                <a:latin typeface="+mj-lt"/>
              </a:rPr>
              <a:t>.</a:t>
            </a:r>
          </a:p>
          <a:p>
            <a:pPr marL="85725" lvl="6" algn="just">
              <a:spcBef>
                <a:spcPts val="600"/>
              </a:spcBef>
            </a:pPr>
            <a:r>
              <a:rPr lang="uk-UA" sz="1600" dirty="0">
                <a:latin typeface="+mj-lt"/>
              </a:rPr>
              <a:t>2. Консультування здобувачів ступеня доктора наук, керівництво здобувачами ступеня доктора філософії (</a:t>
            </a:r>
            <a:r>
              <a:rPr lang="uk-UA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у формах не заповнюється, не наводиться</a:t>
            </a:r>
            <a:r>
              <a:rPr lang="uk-UA" sz="1600" dirty="0">
                <a:latin typeface="+mj-lt"/>
              </a:rPr>
              <a:t>), </a:t>
            </a:r>
            <a:r>
              <a:rPr lang="uk-UA" sz="1600" b="1" i="1" spc="-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це навантаження відноситься </a:t>
            </a:r>
            <a:r>
              <a:rPr lang="uk-UA" sz="16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до обліку наукової роботи науково-педагогічних працівників.</a:t>
            </a:r>
            <a:r>
              <a:rPr lang="uk-UA" sz="1600" b="1" i="1" spc="-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	</a:t>
            </a:r>
          </a:p>
          <a:p>
            <a:pPr marL="85725" lvl="6" algn="just">
              <a:spcBef>
                <a:spcPts val="600"/>
              </a:spcBef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uk-UA" sz="1600" spc="-50" dirty="0">
                <a:latin typeface="+mj-lt"/>
                <a:ea typeface="+mj-ea"/>
                <a:cs typeface="+mj-cs"/>
              </a:rPr>
              <a:t>Консультації з навчальної дисципліни для денної форми навчання (для бакалаврів, магістрів, докторів філософії) </a:t>
            </a:r>
            <a:r>
              <a:rPr lang="uk-UA" sz="16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2 години на тиждень, </a:t>
            </a:r>
            <a:r>
              <a:rPr lang="uk-UA" sz="1600" b="1" i="1" spc="-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це навантаження відноситься </a:t>
            </a:r>
            <a:r>
              <a:rPr lang="uk-UA" sz="16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до обліку методичної роботи науково-педагогічних працівників</a:t>
            </a:r>
            <a:r>
              <a:rPr lang="uk-UA" sz="1600" b="1" spc="-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.</a:t>
            </a:r>
            <a:endParaRPr lang="uk-UA" sz="1600" b="1" i="1" spc="-5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E4B9DA-F922-03F1-2F96-EAA54A5D6F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611" r="15390" b="16250"/>
          <a:stretch/>
        </p:blipFill>
        <p:spPr>
          <a:xfrm>
            <a:off x="176840" y="877332"/>
            <a:ext cx="7122193" cy="2764440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17105E6D-207E-EEB3-8505-39A746315BEE}"/>
              </a:ext>
            </a:extLst>
          </p:cNvPr>
          <p:cNvCxnSpPr>
            <a:cxnSpLocks/>
          </p:cNvCxnSpPr>
          <p:nvPr/>
        </p:nvCxnSpPr>
        <p:spPr>
          <a:xfrm flipH="1">
            <a:off x="3619500" y="2695575"/>
            <a:ext cx="3679533" cy="6989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EB3C215-F3D4-9F15-F4F8-9E2FFE154FA3}"/>
              </a:ext>
            </a:extLst>
          </p:cNvPr>
          <p:cNvCxnSpPr>
            <a:cxnSpLocks/>
          </p:cNvCxnSpPr>
          <p:nvPr/>
        </p:nvCxnSpPr>
        <p:spPr>
          <a:xfrm flipH="1">
            <a:off x="6811817" y="3801363"/>
            <a:ext cx="608158" cy="6620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EAFFBFA-6817-B3AA-2ED2-0883DA0A45BC}"/>
              </a:ext>
            </a:extLst>
          </p:cNvPr>
          <p:cNvCxnSpPr>
            <a:cxnSpLocks/>
          </p:cNvCxnSpPr>
          <p:nvPr/>
        </p:nvCxnSpPr>
        <p:spPr>
          <a:xfrm flipH="1" flipV="1">
            <a:off x="6953250" y="3106965"/>
            <a:ext cx="466725" cy="6943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C05C2AE2-557E-89BF-28D5-436953184AB1}"/>
              </a:ext>
            </a:extLst>
          </p:cNvPr>
          <p:cNvCxnSpPr>
            <a:cxnSpLocks/>
          </p:cNvCxnSpPr>
          <p:nvPr/>
        </p:nvCxnSpPr>
        <p:spPr>
          <a:xfrm flipH="1">
            <a:off x="5133975" y="2695575"/>
            <a:ext cx="2165058" cy="6943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651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294182" y="1425136"/>
            <a:ext cx="11699381" cy="448988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b="0" i="1" dirty="0">
              <a:solidFill>
                <a:schemeClr val="accent2"/>
              </a:solidFill>
            </a:endParaRPr>
          </a:p>
          <a:p>
            <a:pPr algn="ctr"/>
            <a:r>
              <a:rPr lang="uk-UA" sz="36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ВСЕ БУДЕ УКРАЇНА!!!</a:t>
            </a:r>
          </a:p>
          <a:p>
            <a:endParaRPr lang="uk-UA" sz="36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uk-UA" sz="36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Хай Вам щастить!</a:t>
            </a:r>
          </a:p>
          <a:p>
            <a:pPr algn="ctr"/>
            <a:endParaRPr lang="uk-UA" sz="3200" b="0" i="1" dirty="0">
              <a:solidFill>
                <a:schemeClr val="accent2"/>
              </a:solidFill>
            </a:endParaRPr>
          </a:p>
          <a:p>
            <a:pPr algn="ctr"/>
            <a:endParaRPr lang="uk-UA" sz="3200" b="0" i="1" dirty="0">
              <a:solidFill>
                <a:schemeClr val="accent2"/>
              </a:solidFill>
            </a:endParaRPr>
          </a:p>
          <a:p>
            <a:r>
              <a:rPr lang="uk-UA" b="0" i="1" dirty="0">
                <a:solidFill>
                  <a:schemeClr val="accent2"/>
                </a:solidFill>
              </a:rPr>
              <a:t>З найкращими побажаннями,</a:t>
            </a:r>
          </a:p>
          <a:p>
            <a:r>
              <a:rPr lang="uk-UA" b="0" i="1" dirty="0">
                <a:solidFill>
                  <a:schemeClr val="accent2"/>
                </a:solidFill>
              </a:rPr>
              <a:t> навчально-методичний відділ НТУ «Дніпровська політехніка»</a:t>
            </a:r>
          </a:p>
          <a:p>
            <a:endParaRPr lang="uk-UA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F6AC49-9200-3D42-3035-9683D8ECE6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25"/>
          <a:stretch/>
        </p:blipFill>
        <p:spPr>
          <a:xfrm>
            <a:off x="671207" y="652692"/>
            <a:ext cx="11079805" cy="5825738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B514EC20-EF6A-E1C3-09DA-7B857633AC66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1999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Робота</a:t>
            </a:r>
            <a:r>
              <a:rPr lang="uk-UA" dirty="0"/>
              <a:t> </a:t>
            </a:r>
            <a:r>
              <a:rPr lang="uk-UA" b="0" i="1" dirty="0">
                <a:solidFill>
                  <a:schemeClr val="accent2"/>
                </a:solidFill>
              </a:rPr>
              <a:t>в  ІАС «Деканат»</a:t>
            </a:r>
          </a:p>
        </p:txBody>
      </p:sp>
      <p:sp>
        <p:nvSpPr>
          <p:cNvPr id="4" name="Стрелка влево 10">
            <a:extLst>
              <a:ext uri="{FF2B5EF4-FFF2-40B4-BE49-F238E27FC236}">
                <a16:creationId xmlns:a16="http://schemas.microsoft.com/office/drawing/2014/main" id="{B1D7A478-232A-AB9F-9412-C2ADE6CC1F1E}"/>
              </a:ext>
            </a:extLst>
          </p:cNvPr>
          <p:cNvSpPr/>
          <p:nvPr/>
        </p:nvSpPr>
        <p:spPr>
          <a:xfrm rot="1327481">
            <a:off x="1645758" y="1045800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277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7325"/>
            <a:ext cx="11934507" cy="123886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Для вибіркових дисциплін, які спрямовані на розвиток </a:t>
            </a:r>
            <a:r>
              <a:rPr lang="en-US" sz="2700" dirty="0"/>
              <a:t>Soft Skills</a:t>
            </a:r>
            <a:r>
              <a:rPr lang="uk-UA" sz="2700" dirty="0"/>
              <a:t>, відповідальна особа кафедри повинна в 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ІАС «Деканат» вивантажити форми № 13-10.3 та №13-11</a:t>
            </a:r>
            <a:r>
              <a:rPr lang="uk-UA" sz="27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5E1C60-91BB-7AFC-362E-89BA12A927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34" t="13871" r="17730" b="4991"/>
          <a:stretch/>
        </p:blipFill>
        <p:spPr>
          <a:xfrm>
            <a:off x="176213" y="1266192"/>
            <a:ext cx="6983344" cy="5154401"/>
          </a:xfrm>
          <a:prstGeom prst="rect">
            <a:avLst/>
          </a:prstGeom>
        </p:spPr>
      </p:pic>
      <p:sp>
        <p:nvSpPr>
          <p:cNvPr id="4" name="Стрелка влево 10">
            <a:extLst>
              <a:ext uri="{FF2B5EF4-FFF2-40B4-BE49-F238E27FC236}">
                <a16:creationId xmlns:a16="http://schemas.microsoft.com/office/drawing/2014/main" id="{5B167BE3-A5D6-69A2-E52E-65376A7F0F70}"/>
              </a:ext>
            </a:extLst>
          </p:cNvPr>
          <p:cNvSpPr/>
          <p:nvPr/>
        </p:nvSpPr>
        <p:spPr>
          <a:xfrm rot="1327481">
            <a:off x="6704141" y="1969927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Стрелка влево 10">
            <a:extLst>
              <a:ext uri="{FF2B5EF4-FFF2-40B4-BE49-F238E27FC236}">
                <a16:creationId xmlns:a16="http://schemas.microsoft.com/office/drawing/2014/main" id="{E822AEEB-8B6A-4999-4728-7B41F6CC08C2}"/>
              </a:ext>
            </a:extLst>
          </p:cNvPr>
          <p:cNvSpPr/>
          <p:nvPr/>
        </p:nvSpPr>
        <p:spPr>
          <a:xfrm rot="1327481">
            <a:off x="5952709" y="522830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1E69ED-266A-405E-0335-E72E9FE4C1B5}"/>
              </a:ext>
            </a:extLst>
          </p:cNvPr>
          <p:cNvSpPr txBox="1"/>
          <p:nvPr/>
        </p:nvSpPr>
        <p:spPr>
          <a:xfrm>
            <a:off x="7291480" y="2163084"/>
            <a:ext cx="4657792" cy="2995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27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УВАГА!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27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Змінювати</a:t>
            </a:r>
            <a:r>
              <a:rPr lang="uk-UA" sz="2700" dirty="0">
                <a:latin typeface="+mj-lt"/>
                <a:ea typeface="+mj-ea"/>
                <a:cs typeface="+mj-cs"/>
              </a:rPr>
              <a:t> інформацію (прізвища викладачів) для </a:t>
            </a:r>
            <a:r>
              <a:rPr lang="uk-UA" sz="2700" dirty="0"/>
              <a:t>дисциплін, які спрямовані на розвиток </a:t>
            </a:r>
            <a:r>
              <a:rPr lang="en-US" sz="2700" dirty="0"/>
              <a:t>Soft Skills</a:t>
            </a:r>
            <a:r>
              <a:rPr lang="uk-UA" sz="2700" dirty="0"/>
              <a:t> </a:t>
            </a:r>
            <a:br>
              <a:rPr lang="uk-UA" sz="2700" dirty="0"/>
            </a:br>
            <a:r>
              <a:rPr lang="uk-UA" sz="27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 допускається</a:t>
            </a:r>
            <a:r>
              <a:rPr lang="uk-UA" sz="27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!</a:t>
            </a:r>
            <a:endParaRPr lang="uk-UA" sz="2700" b="1" i="1" dirty="0">
              <a:solidFill>
                <a:schemeClr val="accent4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03DDBDF-C30A-9433-7128-CB349D45AEE4}"/>
              </a:ext>
            </a:extLst>
          </p:cNvPr>
          <p:cNvSpPr txBox="1">
            <a:spLocks/>
          </p:cNvSpPr>
          <p:nvPr/>
        </p:nvSpPr>
        <p:spPr>
          <a:xfrm>
            <a:off x="8075893" y="869704"/>
            <a:ext cx="3990657" cy="54918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Об'єднання груп в лекційні потоки проводить </a:t>
            </a:r>
            <a:r>
              <a:rPr lang="uk-UA" sz="2700" b="1" i="1" spc="-100" dirty="0">
                <a:solidFill>
                  <a:srgbClr val="FF0000"/>
                </a:solidFill>
                <a:cs typeface="Times New Roman" panose="02020603050405020304" pitchFamily="18" charset="0"/>
              </a:rPr>
              <a:t>виключно навчально-методичний відділ.</a:t>
            </a:r>
            <a:endParaRPr lang="uk-UA" sz="27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000" dirty="0"/>
              <a:t>У лекційні потоки об'єднуються академічні  групи за дисциплінами з </a:t>
            </a:r>
            <a:r>
              <a:rPr lang="uk-UA" sz="20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однаковою назвою  та кількістю лекційних годин на тиждень, які викладаються в один проміжок часу (чверті, семестрі з однаковою кількістю тижнів)</a:t>
            </a:r>
            <a:r>
              <a:rPr lang="uk-UA" sz="20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A15E025-FCC1-192C-CED5-A32B3980E3C7}"/>
              </a:ext>
            </a:extLst>
          </p:cNvPr>
          <p:cNvSpPr txBox="1">
            <a:spLocks/>
          </p:cNvSpPr>
          <p:nvPr/>
        </p:nvSpPr>
        <p:spPr>
          <a:xfrm>
            <a:off x="0" y="-16206"/>
            <a:ext cx="11900779" cy="88485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spc="-100" dirty="0"/>
              <a:t>Блок звичайних дисциплін в 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ІАС «Деканат» </a:t>
            </a:r>
            <a:r>
              <a:rPr lang="uk-UA" sz="2700" spc="-100" dirty="0"/>
              <a:t>включає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sz="2700" spc="-100" dirty="0"/>
              <a:t>обов'язкові дисципліни, практичну підготовку та атестацію, вибіркові фахові дисципліни.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86B9A99-5B68-28A7-EEBC-22EDF76DCF10}"/>
              </a:ext>
            </a:extLst>
          </p:cNvPr>
          <p:cNvGrpSpPr/>
          <p:nvPr/>
        </p:nvGrpSpPr>
        <p:grpSpPr>
          <a:xfrm>
            <a:off x="453147" y="952001"/>
            <a:ext cx="7622746" cy="5491868"/>
            <a:chOff x="380999" y="771427"/>
            <a:chExt cx="7543801" cy="565785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64D3CB0-92C0-A5AE-9114-4E12F68BAA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141" t="7639" r="18984" b="9861"/>
            <a:stretch/>
          </p:blipFill>
          <p:spPr>
            <a:xfrm>
              <a:off x="380999" y="771427"/>
              <a:ext cx="7543801" cy="5657851"/>
            </a:xfrm>
            <a:prstGeom prst="rect">
              <a:avLst/>
            </a:prstGeom>
          </p:spPr>
        </p:pic>
        <p:sp>
          <p:nvSpPr>
            <p:cNvPr id="7" name="Стрелка влево 10">
              <a:extLst>
                <a:ext uri="{FF2B5EF4-FFF2-40B4-BE49-F238E27FC236}">
                  <a16:creationId xmlns:a16="http://schemas.microsoft.com/office/drawing/2014/main" id="{C4E39BCD-E52A-D907-4BA7-4CA2E5860D0B}"/>
                </a:ext>
              </a:extLst>
            </p:cNvPr>
            <p:cNvSpPr/>
            <p:nvPr/>
          </p:nvSpPr>
          <p:spPr>
            <a:xfrm rot="19159857">
              <a:off x="2102959" y="2984445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Стрелка влево 10">
              <a:extLst>
                <a:ext uri="{FF2B5EF4-FFF2-40B4-BE49-F238E27FC236}">
                  <a16:creationId xmlns:a16="http://schemas.microsoft.com/office/drawing/2014/main" id="{5258ACD1-18D3-8F3F-0CED-F9FE654E5D1F}"/>
                </a:ext>
              </a:extLst>
            </p:cNvPr>
            <p:cNvSpPr/>
            <p:nvPr/>
          </p:nvSpPr>
          <p:spPr>
            <a:xfrm rot="13759857">
              <a:off x="4406264" y="3002518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00430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03DDBDF-C30A-9433-7128-CB349D45AEE4}"/>
              </a:ext>
            </a:extLst>
          </p:cNvPr>
          <p:cNvSpPr txBox="1">
            <a:spLocks/>
          </p:cNvSpPr>
          <p:nvPr/>
        </p:nvSpPr>
        <p:spPr>
          <a:xfrm>
            <a:off x="7753350" y="2283642"/>
            <a:ext cx="4158036" cy="205167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Об'єднання</a:t>
            </a:r>
            <a:r>
              <a:rPr lang="uk-UA" sz="2700" spc="-100" dirty="0"/>
              <a:t> проводить 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відповідальна по кафедрі особа</a:t>
            </a:r>
            <a:r>
              <a:rPr lang="uk-UA" sz="2700" dirty="0"/>
              <a:t> відповідно до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вказівок</a:t>
            </a:r>
            <a:r>
              <a:rPr lang="uk-UA" sz="27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A15E025-FCC1-192C-CED5-A32B3980E3C7}"/>
              </a:ext>
            </a:extLst>
          </p:cNvPr>
          <p:cNvSpPr txBox="1">
            <a:spLocks/>
          </p:cNvSpPr>
          <p:nvPr/>
        </p:nvSpPr>
        <p:spPr>
          <a:xfrm>
            <a:off x="0" y="-16206"/>
            <a:ext cx="11900779" cy="90227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spc="-100" dirty="0"/>
              <a:t>Об'єднання малочисельних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sz="2700" spc="-100" dirty="0"/>
              <a:t>груп на практичних та лабораторних заняттях в потоках, в яких групи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об'єднані на лекційних заняттях</a:t>
            </a:r>
            <a:r>
              <a:rPr lang="uk-UA" sz="2700" spc="-100" dirty="0"/>
              <a:t>. 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754D40E-D857-060A-35DD-C8A91C7693A9}"/>
              </a:ext>
            </a:extLst>
          </p:cNvPr>
          <p:cNvGrpSpPr/>
          <p:nvPr/>
        </p:nvGrpSpPr>
        <p:grpSpPr>
          <a:xfrm>
            <a:off x="291221" y="886066"/>
            <a:ext cx="7277695" cy="5523132"/>
            <a:chOff x="160458" y="1227660"/>
            <a:chExt cx="6828996" cy="5219637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CDE3E50-E387-D83A-F5EA-F247E2BBD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0" t="7240" r="19219" b="8472"/>
            <a:stretch/>
          </p:blipFill>
          <p:spPr>
            <a:xfrm>
              <a:off x="160458" y="1227660"/>
              <a:ext cx="6828996" cy="5219637"/>
            </a:xfrm>
            <a:prstGeom prst="rect">
              <a:avLst/>
            </a:prstGeom>
          </p:spPr>
        </p:pic>
        <p:sp>
          <p:nvSpPr>
            <p:cNvPr id="6" name="Стрелка влево 10">
              <a:extLst>
                <a:ext uri="{FF2B5EF4-FFF2-40B4-BE49-F238E27FC236}">
                  <a16:creationId xmlns:a16="http://schemas.microsoft.com/office/drawing/2014/main" id="{08F4D6ED-4B0D-1EA3-1722-2416096FCC70}"/>
                </a:ext>
              </a:extLst>
            </p:cNvPr>
            <p:cNvSpPr/>
            <p:nvPr/>
          </p:nvSpPr>
          <p:spPr>
            <a:xfrm rot="3366676">
              <a:off x="6562942" y="4380637"/>
              <a:ext cx="455568" cy="81028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sp>
        <p:nvSpPr>
          <p:cNvPr id="12" name="Стрелка влево 10">
            <a:extLst>
              <a:ext uri="{FF2B5EF4-FFF2-40B4-BE49-F238E27FC236}">
                <a16:creationId xmlns:a16="http://schemas.microsoft.com/office/drawing/2014/main" id="{34800A7A-B2CB-8003-5C87-05D88FBAD0A2}"/>
              </a:ext>
            </a:extLst>
          </p:cNvPr>
          <p:cNvSpPr/>
          <p:nvPr/>
        </p:nvSpPr>
        <p:spPr>
          <a:xfrm rot="3366676">
            <a:off x="6945866" y="2549582"/>
            <a:ext cx="482057" cy="8635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8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03DDBDF-C30A-9433-7128-CB349D45AEE4}"/>
              </a:ext>
            </a:extLst>
          </p:cNvPr>
          <p:cNvSpPr txBox="1">
            <a:spLocks/>
          </p:cNvSpPr>
          <p:nvPr/>
        </p:nvSpPr>
        <p:spPr>
          <a:xfrm>
            <a:off x="6981708" y="1844772"/>
            <a:ext cx="5128351" cy="194689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Об'єднання в цьому випадку проводить 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навчально-методичний відділ за поданням кафедри</a:t>
            </a:r>
            <a:r>
              <a:rPr lang="uk-UA" sz="27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27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A15E025-FCC1-192C-CED5-A32B3980E3C7}"/>
              </a:ext>
            </a:extLst>
          </p:cNvPr>
          <p:cNvSpPr txBox="1">
            <a:spLocks/>
          </p:cNvSpPr>
          <p:nvPr/>
        </p:nvSpPr>
        <p:spPr>
          <a:xfrm>
            <a:off x="0" y="-16205"/>
            <a:ext cx="11900779" cy="100680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spc="-100" dirty="0"/>
              <a:t>Об'єднання малочисельних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sz="2700" spc="-100" dirty="0"/>
              <a:t>груп на практичних та лабораторних заняттях для груп, які </a:t>
            </a:r>
            <a:r>
              <a:rPr lang="uk-UA" sz="2700" b="1" i="1" spc="-100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не об'єднані в потік  на лекційних заняттях (відсутні лекції). 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7BF7948-C9E3-1CCC-E5A2-0EFE75E49B99}"/>
              </a:ext>
            </a:extLst>
          </p:cNvPr>
          <p:cNvGrpSpPr/>
          <p:nvPr/>
        </p:nvGrpSpPr>
        <p:grpSpPr>
          <a:xfrm>
            <a:off x="211925" y="1143000"/>
            <a:ext cx="6769783" cy="5133263"/>
            <a:chOff x="81941" y="1181100"/>
            <a:chExt cx="6769783" cy="51332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08A786D-5291-F280-31A3-5614EDFC6F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750" t="7105" r="18828" b="8749"/>
            <a:stretch/>
          </p:blipFill>
          <p:spPr>
            <a:xfrm>
              <a:off x="81941" y="1181100"/>
              <a:ext cx="6769783" cy="5133263"/>
            </a:xfrm>
            <a:prstGeom prst="rect">
              <a:avLst/>
            </a:prstGeom>
          </p:spPr>
        </p:pic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628C07F8-6F51-B185-919D-50B5BE7ED870}"/>
                </a:ext>
              </a:extLst>
            </p:cNvPr>
            <p:cNvSpPr/>
            <p:nvPr/>
          </p:nvSpPr>
          <p:spPr>
            <a:xfrm>
              <a:off x="161925" y="3886200"/>
              <a:ext cx="847725" cy="30480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1150162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D068EE7-2287-A4CE-8BDD-954789B07305}"/>
              </a:ext>
            </a:extLst>
          </p:cNvPr>
          <p:cNvSpPr txBox="1">
            <a:spLocks/>
          </p:cNvSpPr>
          <p:nvPr/>
        </p:nvSpPr>
        <p:spPr>
          <a:xfrm>
            <a:off x="128746" y="28777"/>
            <a:ext cx="11934507" cy="46692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Оновлення контингенту здобувачів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проводить навчально-методичний відділ </a:t>
            </a:r>
            <a:r>
              <a:rPr lang="uk-UA" sz="2700" dirty="0"/>
              <a:t>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7D65259-199C-1510-39EF-41C0DB4A9C59}"/>
              </a:ext>
            </a:extLst>
          </p:cNvPr>
          <p:cNvSpPr txBox="1">
            <a:spLocks/>
          </p:cNvSpPr>
          <p:nvPr/>
        </p:nvSpPr>
        <p:spPr>
          <a:xfrm>
            <a:off x="7648574" y="885825"/>
            <a:ext cx="4241867" cy="554355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000" dirty="0"/>
              <a:t>Після оновлення </a:t>
            </a:r>
            <a:r>
              <a:rPr lang="uk-UA" sz="20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 ІАС «Деканат» відповідальною по кафедрі особою </a:t>
            </a:r>
            <a:r>
              <a:rPr lang="uk-UA" sz="2000" dirty="0"/>
              <a:t>проводиться </a:t>
            </a:r>
            <a:r>
              <a:rPr lang="uk-UA" sz="2000" u="sng" dirty="0">
                <a:solidFill>
                  <a:srgbClr val="FF0000"/>
                </a:solidFill>
              </a:rPr>
              <a:t>за необхідності</a:t>
            </a:r>
            <a:r>
              <a:rPr lang="uk-UA" sz="2000" dirty="0"/>
              <a:t> корегування кількості підгруп на лабораторних заняттях (у завданні за викладачами).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000" dirty="0"/>
              <a:t>Для цього треба зробити копію рядка та виправити кількість студентів в  підгрупі та викладача.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uk-UA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uk-UA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uk-UA" sz="20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Правильна кількість здобувачів у академічних групах  зазначається в завданні по дисциплінах.</a:t>
            </a: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6FF313-625D-9184-C1B1-27106211C3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88" t="32660" r="20740" b="55059"/>
          <a:stretch/>
        </p:blipFill>
        <p:spPr>
          <a:xfrm>
            <a:off x="0" y="885825"/>
            <a:ext cx="7348379" cy="8422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E682F8-0EA0-84A3-62C2-DC7DF89615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7" t="32500" r="19688" b="50000"/>
          <a:stretch/>
        </p:blipFill>
        <p:spPr>
          <a:xfrm>
            <a:off x="0" y="2828925"/>
            <a:ext cx="7439025" cy="12001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86967E-36D2-88D5-0960-2E75619BD5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49" t="32342" r="18751" b="52221"/>
          <a:stretch/>
        </p:blipFill>
        <p:spPr>
          <a:xfrm>
            <a:off x="0" y="5027170"/>
            <a:ext cx="7439024" cy="105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5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2897226-ECBF-655A-6F60-EFCA063EC331}"/>
              </a:ext>
            </a:extLst>
          </p:cNvPr>
          <p:cNvSpPr txBox="1">
            <a:spLocks/>
          </p:cNvSpPr>
          <p:nvPr/>
        </p:nvSpPr>
        <p:spPr>
          <a:xfrm>
            <a:off x="7804827" y="1303505"/>
            <a:ext cx="4085615" cy="518484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500" dirty="0"/>
              <a:t>Якщо є необхідність розподілити виконання кваліфікаційної роботи та керівництво практикою між декількома викладачами кафедри, то для цього треба зробити копію рядка та </a:t>
            </a:r>
            <a:r>
              <a:rPr lang="uk-UA" sz="15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виправити кількість студентів і ввести прізвища викладачів. </a:t>
            </a:r>
            <a:r>
              <a:rPr lang="uk-UA" sz="1500" u="sng" dirty="0">
                <a:solidFill>
                  <a:srgbClr val="FF0000"/>
                </a:solidFill>
              </a:rPr>
              <a:t>При цьому кількість здобувачів, що розподілена між викладачами, має відповідати кількості здобувачів академічної групи.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500" dirty="0"/>
              <a:t> Корегування проводиться </a:t>
            </a:r>
            <a:r>
              <a:rPr lang="uk-UA" sz="15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відповідальною по кафедрі особою</a:t>
            </a:r>
            <a:r>
              <a:rPr lang="uk-UA" sz="1500" dirty="0"/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500" dirty="0">
                <a:solidFill>
                  <a:srgbClr val="FF0000"/>
                </a:solidFill>
              </a:rPr>
              <a:t>ВАЖЛИВО!!!!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1500" dirty="0"/>
              <a:t>Оновлення контингенту за виробничою практикою, передатестаційною практикою та атестацією </a:t>
            </a:r>
            <a:r>
              <a:rPr lang="uk-UA" sz="1500" u="sng" dirty="0">
                <a:solidFill>
                  <a:srgbClr val="FF0000"/>
                </a:solidFill>
              </a:rPr>
              <a:t>автоматично не відбується.</a:t>
            </a:r>
            <a:r>
              <a:rPr lang="uk-UA" sz="1500" dirty="0">
                <a:solidFill>
                  <a:srgbClr val="FF0000"/>
                </a:solidFill>
              </a:rPr>
              <a:t> Корегувати необхідно робити власноруч, автоматична зміна контингенту призведе до того, що у кожного із  викладачів кількість здобувачів буде відповідати кількості студентів у академічній групі!!!</a:t>
            </a:r>
            <a:endParaRPr lang="uk-UA" sz="1500" u="sng" dirty="0">
              <a:solidFill>
                <a:srgbClr val="FF000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69FF24A-488F-13B3-405B-7591211F5FCB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344400" cy="130350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2700" dirty="0"/>
              <a:t> Корегування розподілу навантаження </a:t>
            </a:r>
            <a:r>
              <a:rPr lang="uk-UA" sz="2700" b="1" i="1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з виробничої практики, передатестаційної практики та атестації (підготовка кваліфікаційної роботи, захисту роботи) в ІАС «Деканат».</a:t>
            </a:r>
            <a:endParaRPr lang="uk-UA" sz="270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8811034-2828-1807-381D-2DD585283A2A}"/>
              </a:ext>
            </a:extLst>
          </p:cNvPr>
          <p:cNvGrpSpPr/>
          <p:nvPr/>
        </p:nvGrpSpPr>
        <p:grpSpPr>
          <a:xfrm>
            <a:off x="139431" y="2120629"/>
            <a:ext cx="7665396" cy="2616742"/>
            <a:chOff x="139431" y="2120629"/>
            <a:chExt cx="7665396" cy="261674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F09F53B8-2061-7880-0973-B30A12733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910" t="31915" r="18218" b="29929"/>
            <a:stretch/>
          </p:blipFill>
          <p:spPr>
            <a:xfrm>
              <a:off x="139431" y="2120629"/>
              <a:ext cx="7665396" cy="2616742"/>
            </a:xfrm>
            <a:prstGeom prst="rect">
              <a:avLst/>
            </a:prstGeom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9A82FC8B-9FA9-53FB-F5F1-63FFD2F71163}"/>
                </a:ext>
              </a:extLst>
            </p:cNvPr>
            <p:cNvSpPr/>
            <p:nvPr/>
          </p:nvSpPr>
          <p:spPr>
            <a:xfrm>
              <a:off x="1866900" y="2762250"/>
              <a:ext cx="190500" cy="6667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3B8C4D91-73EC-6FA2-0782-81DF6833ABF7}"/>
                </a:ext>
              </a:extLst>
            </p:cNvPr>
            <p:cNvSpPr/>
            <p:nvPr/>
          </p:nvSpPr>
          <p:spPr>
            <a:xfrm>
              <a:off x="1866900" y="3429000"/>
              <a:ext cx="190500" cy="1308371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19154587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4380</TotalTime>
  <Words>1903</Words>
  <Application>Microsoft Office PowerPoint</Application>
  <PresentationFormat>Широкоэкранный</PresentationFormat>
  <Paragraphs>167</Paragraphs>
  <Slides>29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461</cp:revision>
  <cp:lastPrinted>2018-11-26T14:04:37Z</cp:lastPrinted>
  <dcterms:created xsi:type="dcterms:W3CDTF">2018-01-06T22:34:48Z</dcterms:created>
  <dcterms:modified xsi:type="dcterms:W3CDTF">2024-12-03T14:30:34Z</dcterms:modified>
</cp:coreProperties>
</file>